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46" r:id="rId1"/>
  </p:sldMasterIdLst>
  <p:notesMasterIdLst>
    <p:notesMasterId r:id="rId28"/>
  </p:notesMasterIdLst>
  <p:handoutMasterIdLst>
    <p:handoutMasterId r:id="rId29"/>
  </p:handoutMasterIdLst>
  <p:sldIdLst>
    <p:sldId id="415" r:id="rId2"/>
    <p:sldId id="416" r:id="rId3"/>
    <p:sldId id="417" r:id="rId4"/>
    <p:sldId id="465" r:id="rId5"/>
    <p:sldId id="466" r:id="rId6"/>
    <p:sldId id="478" r:id="rId7"/>
    <p:sldId id="479" r:id="rId8"/>
    <p:sldId id="480" r:id="rId9"/>
    <p:sldId id="481" r:id="rId10"/>
    <p:sldId id="467" r:id="rId11"/>
    <p:sldId id="482" r:id="rId12"/>
    <p:sldId id="483" r:id="rId13"/>
    <p:sldId id="484" r:id="rId14"/>
    <p:sldId id="486" r:id="rId15"/>
    <p:sldId id="487" r:id="rId16"/>
    <p:sldId id="488" r:id="rId17"/>
    <p:sldId id="489" r:id="rId18"/>
    <p:sldId id="490" r:id="rId19"/>
    <p:sldId id="492" r:id="rId20"/>
    <p:sldId id="493" r:id="rId21"/>
    <p:sldId id="468" r:id="rId22"/>
    <p:sldId id="469" r:id="rId23"/>
    <p:sldId id="495" r:id="rId24"/>
    <p:sldId id="496" r:id="rId25"/>
    <p:sldId id="497" r:id="rId26"/>
    <p:sldId id="498" r:id="rId27"/>
  </p:sldIdLst>
  <p:sldSz cx="9144000" cy="6858000" type="letter"/>
  <p:notesSz cx="7099300" cy="10234613"/>
  <p:kinsoku lang="zh-CN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accent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accent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0F2910D1-4D7B-4F0B-BC24-4339E7751338}">
          <p14:sldIdLst>
            <p14:sldId id="415"/>
            <p14:sldId id="416"/>
            <p14:sldId id="417"/>
            <p14:sldId id="465"/>
            <p14:sldId id="466"/>
            <p14:sldId id="478"/>
            <p14:sldId id="479"/>
            <p14:sldId id="480"/>
            <p14:sldId id="481"/>
            <p14:sldId id="467"/>
            <p14:sldId id="482"/>
            <p14:sldId id="483"/>
            <p14:sldId id="484"/>
            <p14:sldId id="486"/>
            <p14:sldId id="487"/>
            <p14:sldId id="488"/>
            <p14:sldId id="489"/>
            <p14:sldId id="490"/>
            <p14:sldId id="492"/>
            <p14:sldId id="493"/>
            <p14:sldId id="468"/>
            <p14:sldId id="469"/>
            <p14:sldId id="495"/>
            <p14:sldId id="496"/>
            <p14:sldId id="497"/>
            <p14:sldId id="4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15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2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8901F3"/>
    <a:srgbClr val="009900"/>
    <a:srgbClr val="000000"/>
    <a:srgbClr val="008276"/>
    <a:srgbClr val="5A11FD"/>
    <a:srgbClr val="00A091"/>
    <a:srgbClr val="51DC00"/>
    <a:srgbClr val="CC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42" autoAdjust="0"/>
    <p:restoredTop sz="94693"/>
  </p:normalViewPr>
  <p:slideViewPr>
    <p:cSldViewPr>
      <p:cViewPr varScale="1">
        <p:scale>
          <a:sx n="58" d="100"/>
          <a:sy n="58" d="100"/>
        </p:scale>
        <p:origin x="288" y="67"/>
      </p:cViewPr>
      <p:guideLst>
        <p:guide orient="horz" pos="2160"/>
        <p:guide pos="15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-1932" y="-84"/>
      </p:cViewPr>
      <p:guideLst>
        <p:guide orient="horz" pos="3222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0026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jpeg>
</file>

<file path=ppt/media/image4.jpe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09650" y="660400"/>
            <a:ext cx="5092700" cy="382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34988" y="4859338"/>
            <a:ext cx="6118225" cy="460533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254" tIns="47774" rIns="97254" bIns="4777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we want this to be in font 11 and justify.</a:t>
            </a:r>
          </a:p>
        </p:txBody>
      </p:sp>
    </p:spTree>
    <p:extLst>
      <p:ext uri="{BB962C8B-B14F-4D97-AF65-F5344CB8AC3E}">
        <p14:creationId xmlns:p14="http://schemas.microsoft.com/office/powerpoint/2010/main" val="6475613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just" rtl="0" eaLnBrk="0" fontAlgn="base" hangingPunct="0">
      <a:lnSpc>
        <a:spcPct val="90000"/>
      </a:lnSpc>
      <a:spcBef>
        <a:spcPct val="40000"/>
      </a:spcBef>
      <a:spcAft>
        <a:spcPct val="0"/>
      </a:spcAft>
      <a:defRPr kumimoji="1" sz="1100" kern="1200">
        <a:solidFill>
          <a:schemeClr val="tx1"/>
        </a:solidFill>
        <a:latin typeface="Arial" charset="0"/>
        <a:ea typeface="宋体" charset="0"/>
        <a:cs typeface="宋体" charset="0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charset="0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charset="0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charset="0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FECCDC-8F84-714B-A840-8FD269A17EF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宋体" panose="02010600030101010101" pitchFamily="2" charset="-122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2253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3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</a:t>
            </a:r>
            <a:r>
              <a:rPr lang="en-US" dirty="0"/>
              <a:t>ords to the right of the sharp symbol (#) on each line above are comments </a:t>
            </a:r>
          </a:p>
          <a:p>
            <a:r>
              <a:rPr lang="en-US" dirty="0"/>
              <a:t>for the human reader, so the computer ignores them.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699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425575"/>
            <a:ext cx="7772400" cy="14700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505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971800" y="6356350"/>
            <a:ext cx="3200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ctr"/>
            <a:r>
              <a:rPr lang="en-US" altLang="zh-CN" dirty="0"/>
              <a:t>Northwestern </a:t>
            </a:r>
            <a:r>
              <a:rPr lang="en-US" altLang="zh-CN" dirty="0" err="1"/>
              <a:t>Polytechnical</a:t>
            </a:r>
            <a:r>
              <a:rPr lang="en-US" altLang="zh-CN" dirty="0"/>
              <a:t> University</a:t>
            </a:r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7A5BFCD-2DD0-1B4A-A6AE-A25793FF7F06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790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COaA, LEC04 ISA</a:t>
            </a: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Northwestern Polytechnical University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EE85D1BC-A2BC-864D-8E8D-22151EE661F8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875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COaA, LEC04 ISA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Northwestern Polytechnical University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7AA6CAE-2A1F-6646-9218-A2DCA79E790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19795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COaA, LEC04 ISA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Northwestern Polytechnical University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847277D-2F81-E44C-BBCC-E77A7E877BEA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056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06400" y="152400"/>
            <a:ext cx="82042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371600"/>
            <a:ext cx="4013200" cy="22669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22800" y="1371600"/>
            <a:ext cx="4013200" cy="22669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57200" y="3790950"/>
            <a:ext cx="4013200" cy="22669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2800" y="3790950"/>
            <a:ext cx="4013200" cy="22669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31800" y="622935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COaA, LEC04 ISA</a:t>
            </a:r>
            <a:endParaRPr lang="en-GB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22935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Northwestern Polytechnical University</a:t>
            </a:r>
            <a:endParaRPr lang="zh-CN" altLang="en-GB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731000" y="622935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B7D3B1E-BCD9-C04A-BC2A-3196BA8B53D2}" type="slidenum">
              <a:rPr lang="en-GB" altLang="zh-CN"/>
              <a:t>‹#›</a:t>
            </a:fld>
            <a:endParaRPr lang="en-GB" altLang="zh-CN"/>
          </a:p>
        </p:txBody>
      </p:sp>
    </p:spTree>
    <p:extLst>
      <p:ext uri="{BB962C8B-B14F-4D97-AF65-F5344CB8AC3E}">
        <p14:creationId xmlns:p14="http://schemas.microsoft.com/office/powerpoint/2010/main" val="1403135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/>
          <p:cNvSpPr>
            <a:spLocks noGrp="1"/>
          </p:cNvSpPr>
          <p:nvPr>
            <p:ph idx="1" hasCustomPrompt="1"/>
          </p:nvPr>
        </p:nvSpPr>
        <p:spPr>
          <a:xfrm>
            <a:off x="250825" y="1007266"/>
            <a:ext cx="8642350" cy="5341940"/>
          </a:xfrm>
        </p:spPr>
        <p:txBody>
          <a:bodyPr>
            <a:normAutofit/>
          </a:bodyPr>
          <a:lstStyle>
            <a:lvl1pPr>
              <a:lnSpc>
                <a:spcPct val="125000"/>
              </a:lnSpc>
              <a:defRPr baseline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25000"/>
              </a:lnSpc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25000"/>
              </a:lnSpc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25000"/>
              </a:lnSpc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25000"/>
              </a:lnSpc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/>
              <a:t>Click to add text </a:t>
            </a:r>
          </a:p>
          <a:p>
            <a:pPr lvl="1"/>
            <a:r>
              <a:rPr lang="en-US" altLang="zh-CN" dirty="0"/>
              <a:t>C2</a:t>
            </a:r>
            <a:endParaRPr lang="zh-CN" altLang="en-US" dirty="0"/>
          </a:p>
          <a:p>
            <a:pPr lvl="2"/>
            <a:r>
              <a:rPr lang="en-US" altLang="zh-CN" dirty="0"/>
              <a:t>C3</a:t>
            </a:r>
            <a:endParaRPr lang="zh-CN" altLang="en-US" dirty="0"/>
          </a:p>
          <a:p>
            <a:pPr lvl="3"/>
            <a:r>
              <a:rPr lang="en-US" altLang="zh-CN" dirty="0"/>
              <a:t>C4</a:t>
            </a:r>
            <a:endParaRPr lang="zh-CN" altLang="en-US" dirty="0"/>
          </a:p>
          <a:p>
            <a:pPr lvl="4"/>
            <a:r>
              <a:rPr lang="en-US" altLang="zh-CN" dirty="0"/>
              <a:t>C5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895600" y="6356350"/>
            <a:ext cx="3352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ctr"/>
            <a:r>
              <a:rPr lang="en-US" altLang="zh-CN"/>
              <a:t>Northwestern </a:t>
            </a:r>
            <a:r>
              <a:rPr lang="en-US" altLang="zh-CN" dirty="0" err="1"/>
              <a:t>Polytechnical</a:t>
            </a:r>
            <a:r>
              <a:rPr lang="en-US" altLang="zh-CN" dirty="0"/>
              <a:t> University</a:t>
            </a:r>
            <a:endParaRPr lang="zh-CN" altLang="en-US" dirty="0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7A5BFCD-2DD0-1B4A-A6AE-A25793FF7F06}" type="slidenum">
              <a:rPr lang="zh-CN" altLang="en-US"/>
              <a:t>‹#›</a:t>
            </a:fld>
            <a:endParaRPr lang="zh-CN" altLang="en-US"/>
          </a:p>
        </p:txBody>
      </p:sp>
      <p:grpSp>
        <p:nvGrpSpPr>
          <p:cNvPr id="16" name="组合 4"/>
          <p:cNvGrpSpPr/>
          <p:nvPr userDrawn="1"/>
        </p:nvGrpSpPr>
        <p:grpSpPr bwMode="auto">
          <a:xfrm>
            <a:off x="0" y="0"/>
            <a:ext cx="9180513" cy="923922"/>
            <a:chOff x="0" y="215900"/>
            <a:chExt cx="9180000" cy="923464"/>
          </a:xfrm>
        </p:grpSpPr>
        <p:sp>
          <p:nvSpPr>
            <p:cNvPr id="17" name="矩形 5"/>
            <p:cNvSpPr/>
            <p:nvPr/>
          </p:nvSpPr>
          <p:spPr bwMode="auto">
            <a:xfrm>
              <a:off x="0" y="994974"/>
              <a:ext cx="9180000" cy="14439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0" fontAlgn="auto" hangingPunct="0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latin typeface="Times New Roman" panose="02020603050405020304" pitchFamily="18" charset="0"/>
                <a:ea typeface="+mn-ea"/>
              </a:endParaRPr>
            </a:p>
          </p:txBody>
        </p:sp>
        <p:sp>
          <p:nvSpPr>
            <p:cNvPr id="18" name="椭圆 6"/>
            <p:cNvSpPr/>
            <p:nvPr/>
          </p:nvSpPr>
          <p:spPr bwMode="auto">
            <a:xfrm>
              <a:off x="390503" y="975934"/>
              <a:ext cx="130168" cy="128523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0" fontAlgn="auto" hangingPunct="0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+mn-ea"/>
              </a:endParaRPr>
            </a:p>
          </p:txBody>
        </p:sp>
        <p:sp>
          <p:nvSpPr>
            <p:cNvPr id="19" name="AutoShape 5"/>
            <p:cNvSpPr>
              <a:spLocks noChangeArrowheads="1"/>
            </p:cNvSpPr>
            <p:nvPr/>
          </p:nvSpPr>
          <p:spPr bwMode="auto">
            <a:xfrm>
              <a:off x="273035" y="215900"/>
              <a:ext cx="719098" cy="720365"/>
            </a:xfrm>
            <a:prstGeom prst="wedgeEllipseCallout">
              <a:avLst>
                <a:gd name="adj1" fmla="val -24795"/>
                <a:gd name="adj2" fmla="val 62225"/>
              </a:avLst>
            </a:prstGeom>
            <a:solidFill>
              <a:srgbClr val="333399"/>
            </a:solidFill>
            <a:ln w="9525" algn="ctr">
              <a:noFill/>
              <a:miter lim="800000"/>
            </a:ln>
            <a:effectLst>
              <a:prstShdw prst="shdw17" dist="17961" dir="27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0" name="燕尾形 29"/>
          <p:cNvSpPr>
            <a:spLocks noChangeArrowheads="1"/>
          </p:cNvSpPr>
          <p:nvPr userDrawn="1"/>
        </p:nvSpPr>
        <p:spPr bwMode="auto">
          <a:xfrm>
            <a:off x="914400" y="35558"/>
            <a:ext cx="7603490" cy="649605"/>
          </a:xfrm>
          <a:prstGeom prst="chevron">
            <a:avLst>
              <a:gd name="adj" fmla="val 49993"/>
            </a:avLst>
          </a:prstGeom>
          <a:solidFill>
            <a:srgbClr val="333399"/>
          </a:solidFill>
          <a:ln>
            <a:noFill/>
          </a:ln>
          <a:extLs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0" hangingPunct="0"/>
            <a:endParaRPr lang="en-US" altLang="zh-CN" sz="2800" b="1" dirty="0">
              <a:solidFill>
                <a:srgbClr val="F2F2F2"/>
              </a:solidFill>
              <a:ea typeface="华文中宋" panose="02010600040101010101" pitchFamily="2" charset="-122"/>
            </a:endParaRPr>
          </a:p>
        </p:txBody>
      </p:sp>
      <p:sp>
        <p:nvSpPr>
          <p:cNvPr id="21" name="Title 14"/>
          <p:cNvSpPr>
            <a:spLocks noGrp="1"/>
          </p:cNvSpPr>
          <p:nvPr>
            <p:ph type="title"/>
          </p:nvPr>
        </p:nvSpPr>
        <p:spPr>
          <a:xfrm>
            <a:off x="1219200" y="35558"/>
            <a:ext cx="7298690" cy="64960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Content Placeholder 23"/>
          <p:cNvSpPr>
            <a:spLocks noGrp="1"/>
          </p:cNvSpPr>
          <p:nvPr>
            <p:ph sz="quarter" idx="13" hasCustomPrompt="1"/>
          </p:nvPr>
        </p:nvSpPr>
        <p:spPr>
          <a:xfrm>
            <a:off x="152400" y="116837"/>
            <a:ext cx="914400" cy="56832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2800" b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035683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22313" y="2905125"/>
            <a:ext cx="7772400" cy="1362075"/>
          </a:xfrm>
          <a:prstGeom prst="rect">
            <a:avLst/>
          </a:prstGeom>
        </p:spPr>
        <p:txBody>
          <a:bodyPr anchor="ctr" anchorCtr="0"/>
          <a:lstStyle>
            <a:lvl1pPr algn="ctr">
              <a:defRPr sz="2800" b="1" cap="all">
                <a:solidFill>
                  <a:schemeClr val="tx1"/>
                </a:solidFill>
                <a:latin typeface="+mj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0" y="914400"/>
            <a:ext cx="9144000" cy="1981200"/>
          </a:xfrm>
          <a:solidFill>
            <a:srgbClr val="434494"/>
          </a:solidFill>
        </p:spPr>
        <p:txBody>
          <a:bodyPr anchor="ctr" anchorCtr="0"/>
          <a:lstStyle>
            <a:lvl1pPr marL="0" indent="0" algn="ctr">
              <a:buNone/>
              <a:defRPr sz="40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4038599"/>
            <a:ext cx="9144000" cy="174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60000"/>
              </a:lnSpc>
              <a:buClrTx/>
              <a:buFont typeface="Wingdings" panose="05000000000000000000" pitchFamily="2" charset="2"/>
              <a:buNone/>
            </a:pPr>
            <a:r>
              <a:rPr lang="en-US" altLang="zh-CN" sz="2800" b="1" kern="1200" dirty="0" err="1">
                <a:solidFill>
                  <a:srgbClr val="0D00CD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rPr>
              <a:t>Jianfeng</a:t>
            </a:r>
            <a:r>
              <a:rPr lang="en-US" altLang="zh-CN" sz="2800" b="1" kern="1200" dirty="0">
                <a:solidFill>
                  <a:srgbClr val="0D00CD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rPr>
              <a:t> An, Meng Zhang, </a:t>
            </a:r>
            <a:r>
              <a:rPr lang="en-US" altLang="zh-CN" sz="2800" b="1" kern="1200" dirty="0" err="1">
                <a:solidFill>
                  <a:srgbClr val="0D00CD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rPr>
              <a:t>Danghui</a:t>
            </a:r>
            <a:r>
              <a:rPr lang="en-US" altLang="zh-CN" sz="2800" b="1" kern="1200" baseline="0" dirty="0">
                <a:solidFill>
                  <a:srgbClr val="0D00CD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rPr>
              <a:t> Wang</a:t>
            </a:r>
            <a:endParaRPr lang="en-US" altLang="zh-CN" sz="2800" b="1" kern="1200" dirty="0">
              <a:solidFill>
                <a:srgbClr val="0D00CD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ctr">
              <a:lnSpc>
                <a:spcPct val="160000"/>
              </a:lnSpc>
              <a:buClrTx/>
              <a:buFont typeface="Wingdings" panose="05000000000000000000" pitchFamily="2" charset="2"/>
              <a:buNone/>
            </a:pPr>
            <a:r>
              <a:rPr lang="en-US" altLang="zh-CN" sz="2800" b="1" kern="1200" dirty="0" err="1">
                <a:solidFill>
                  <a:srgbClr val="0000CC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rPr>
              <a:t>anjf,zhangm,wangdh@nwpu.edu.cn</a:t>
            </a:r>
            <a:endParaRPr lang="en-US" altLang="zh-CN" sz="2800" b="1" kern="1200" dirty="0">
              <a:solidFill>
                <a:srgbClr val="0000CC"/>
              </a:solidFill>
              <a:latin typeface="Calibri" panose="020F050202020403020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en-US" dirty="0"/>
          </a:p>
        </p:txBody>
      </p:sp>
      <p:grpSp>
        <p:nvGrpSpPr>
          <p:cNvPr id="12" name="Group 6"/>
          <p:cNvGrpSpPr>
            <a:grpSpLocks noChangeAspect="1"/>
          </p:cNvGrpSpPr>
          <p:nvPr userDrawn="1"/>
        </p:nvGrpSpPr>
        <p:grpSpPr bwMode="auto">
          <a:xfrm>
            <a:off x="0" y="0"/>
            <a:ext cx="9144000" cy="914400"/>
            <a:chOff x="0" y="0"/>
            <a:chExt cx="5734" cy="555"/>
          </a:xfrm>
        </p:grpSpPr>
        <p:pic>
          <p:nvPicPr>
            <p:cNvPr id="13" name="Picture 20"/>
            <p:cNvPicPr>
              <a:picLocks noChangeAspect="1" noChangeArrowheads="1"/>
            </p:cNvPicPr>
            <p:nvPr/>
          </p:nvPicPr>
          <p:blipFill>
            <a:blip r:embed="rId2">
              <a:lum bright="-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868" cy="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21"/>
            <p:cNvPicPr>
              <a:picLocks noChangeAspect="1" noChangeArrowheads="1"/>
            </p:cNvPicPr>
            <p:nvPr/>
          </p:nvPicPr>
          <p:blipFill>
            <a:blip r:embed="rId3">
              <a:lum bright="-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68" y="0"/>
              <a:ext cx="2866" cy="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48007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COaA, LEC04 ISA</a:t>
            </a: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Northwestern Polytechnical University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EDBD1B23-FC01-F547-8B43-D4FC9F250378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824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COaA, LEC04 ISA</a:t>
            </a:r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Northwestern Polytechnical University</a:t>
            </a: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8898C37-E519-F143-B269-68CC80532235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3259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971800" y="6356350"/>
            <a:ext cx="3200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Northwestern </a:t>
            </a:r>
            <a:r>
              <a:rPr lang="en-US" altLang="zh-CN" dirty="0" err="1"/>
              <a:t>Polytechnical</a:t>
            </a:r>
            <a:r>
              <a:rPr lang="en-US" altLang="zh-CN" dirty="0"/>
              <a:t> University</a:t>
            </a:r>
            <a:endParaRPr lang="zh-CN" altLang="en-US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510B78EF-FFB4-2147-8E30-E884CE756947}" type="slidenum">
              <a:rPr lang="zh-CN" altLang="en-US"/>
              <a:t>‹#›</a:t>
            </a:fld>
            <a:endParaRPr lang="zh-CN" altLang="en-US"/>
          </a:p>
        </p:txBody>
      </p:sp>
      <p:sp>
        <p:nvSpPr>
          <p:cNvPr id="6" name="日期占位符 3"/>
          <p:cNvSpPr txBox="1"/>
          <p:nvPr userDrawn="1"/>
        </p:nvSpPr>
        <p:spPr>
          <a:xfrm>
            <a:off x="457200" y="6366329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65000"/>
                  </a:schemeClr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r>
              <a:rPr lang="en-US" altLang="zh-CN"/>
              <a:t>COaA</a:t>
            </a:r>
            <a:r>
              <a:rPr lang="en-US" altLang="zh-CN" dirty="0"/>
              <a:t>, LEC01</a:t>
            </a:r>
            <a:r>
              <a:rPr lang="zh-CN" altLang="en-US" dirty="0"/>
              <a:t> </a:t>
            </a:r>
            <a:r>
              <a:rPr lang="en-US" altLang="zh-CN" dirty="0"/>
              <a:t>Intro1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499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COaA, LEC04 ISA</a:t>
            </a:r>
            <a:endParaRPr lang="zh-CN" altLang="en-US" dirty="0"/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971800" y="6356350"/>
            <a:ext cx="32004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510B78EF-FFB4-2147-8E30-E884CE756947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726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Northwestern </a:t>
            </a:r>
            <a:r>
              <a:rPr lang="en-US" altLang="zh-CN" dirty="0" err="1"/>
              <a:t>Polytechnical</a:t>
            </a:r>
            <a:r>
              <a:rPr lang="en-US" altLang="zh-CN" dirty="0"/>
              <a:t> University</a:t>
            </a:r>
            <a:endParaRPr lang="zh-CN" altLang="en-US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510B78EF-FFB4-2147-8E30-E884CE756947}" type="slidenum">
              <a:rPr lang="zh-CN" altLang="en-US"/>
              <a:t>‹#›</a:t>
            </a:fld>
            <a:endParaRPr lang="zh-CN" altLang="en-US"/>
          </a:p>
        </p:txBody>
      </p:sp>
      <p:grpSp>
        <p:nvGrpSpPr>
          <p:cNvPr id="16" name="组合 4"/>
          <p:cNvGrpSpPr/>
          <p:nvPr userDrawn="1"/>
        </p:nvGrpSpPr>
        <p:grpSpPr bwMode="auto">
          <a:xfrm>
            <a:off x="0" y="0"/>
            <a:ext cx="9180513" cy="923922"/>
            <a:chOff x="0" y="215900"/>
            <a:chExt cx="9180000" cy="923464"/>
          </a:xfrm>
        </p:grpSpPr>
        <p:sp>
          <p:nvSpPr>
            <p:cNvPr id="17" name="矩形 5"/>
            <p:cNvSpPr/>
            <p:nvPr/>
          </p:nvSpPr>
          <p:spPr bwMode="auto">
            <a:xfrm>
              <a:off x="0" y="994974"/>
              <a:ext cx="9180000" cy="14439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0" fontAlgn="auto" hangingPunct="0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latin typeface="Times New Roman" panose="02020603050405020304" pitchFamily="18" charset="0"/>
                <a:ea typeface="+mn-ea"/>
              </a:endParaRPr>
            </a:p>
          </p:txBody>
        </p:sp>
        <p:sp>
          <p:nvSpPr>
            <p:cNvPr id="18" name="椭圆 6"/>
            <p:cNvSpPr/>
            <p:nvPr/>
          </p:nvSpPr>
          <p:spPr bwMode="auto">
            <a:xfrm>
              <a:off x="390503" y="975934"/>
              <a:ext cx="130168" cy="128523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0" fontAlgn="auto" hangingPunct="0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+mn-ea"/>
              </a:endParaRPr>
            </a:p>
          </p:txBody>
        </p:sp>
        <p:sp>
          <p:nvSpPr>
            <p:cNvPr id="19" name="AutoShape 5"/>
            <p:cNvSpPr>
              <a:spLocks noChangeArrowheads="1"/>
            </p:cNvSpPr>
            <p:nvPr/>
          </p:nvSpPr>
          <p:spPr bwMode="auto">
            <a:xfrm>
              <a:off x="273035" y="215900"/>
              <a:ext cx="719098" cy="720365"/>
            </a:xfrm>
            <a:prstGeom prst="wedgeEllipseCallout">
              <a:avLst>
                <a:gd name="adj1" fmla="val -24795"/>
                <a:gd name="adj2" fmla="val 62225"/>
              </a:avLst>
            </a:prstGeom>
            <a:solidFill>
              <a:srgbClr val="333399"/>
            </a:solidFill>
            <a:ln w="9525" algn="ctr">
              <a:noFill/>
              <a:miter lim="800000"/>
            </a:ln>
            <a:effectLst>
              <a:prstShdw prst="shdw17" dist="17961" dir="27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0" name="燕尾形 29"/>
          <p:cNvSpPr>
            <a:spLocks noChangeArrowheads="1"/>
          </p:cNvSpPr>
          <p:nvPr userDrawn="1"/>
        </p:nvSpPr>
        <p:spPr bwMode="auto">
          <a:xfrm>
            <a:off x="914400" y="35558"/>
            <a:ext cx="7603490" cy="649605"/>
          </a:xfrm>
          <a:prstGeom prst="chevron">
            <a:avLst>
              <a:gd name="adj" fmla="val 49993"/>
            </a:avLst>
          </a:prstGeom>
          <a:solidFill>
            <a:srgbClr val="333399"/>
          </a:solidFill>
          <a:ln>
            <a:noFill/>
          </a:ln>
          <a:extLs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0" hangingPunct="0"/>
            <a:endParaRPr lang="en-US" altLang="zh-CN" sz="2800" b="1" dirty="0">
              <a:solidFill>
                <a:srgbClr val="F2F2F2"/>
              </a:solidFill>
              <a:ea typeface="华文中宋" panose="02010600040101010101" pitchFamily="2" charset="-122"/>
            </a:endParaRPr>
          </a:p>
        </p:txBody>
      </p:sp>
      <p:sp>
        <p:nvSpPr>
          <p:cNvPr id="21" name="Title 14"/>
          <p:cNvSpPr>
            <a:spLocks noGrp="1"/>
          </p:cNvSpPr>
          <p:nvPr>
            <p:ph type="title"/>
          </p:nvPr>
        </p:nvSpPr>
        <p:spPr>
          <a:xfrm>
            <a:off x="1219200" y="112395"/>
            <a:ext cx="7298690" cy="64960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Content Placeholder 23"/>
          <p:cNvSpPr>
            <a:spLocks noGrp="1"/>
          </p:cNvSpPr>
          <p:nvPr>
            <p:ph sz="quarter" idx="13" hasCustomPrompt="1"/>
          </p:nvPr>
        </p:nvSpPr>
        <p:spPr>
          <a:xfrm>
            <a:off x="390525" y="116837"/>
            <a:ext cx="676275" cy="568325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800" b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801548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COaA, LEC04 ISA</a:t>
            </a: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Northwestern Polytechnical University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CF57D706-799F-4840-B1A2-25CE8E66DEB7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714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914400"/>
            <a:ext cx="8229600" cy="5410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75000"/>
              <a:buFontTx/>
              <a:buBlip>
                <a:blip r:embed="rId15"/>
              </a:buBlip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矩形 8"/>
          <p:cNvSpPr/>
          <p:nvPr userDrawn="1"/>
        </p:nvSpPr>
        <p:spPr>
          <a:xfrm>
            <a:off x="457200" y="868363"/>
            <a:ext cx="8229600" cy="20637"/>
          </a:xfrm>
          <a:prstGeom prst="rect">
            <a:avLst/>
          </a:prstGeom>
          <a:solidFill>
            <a:srgbClr val="1111FF"/>
          </a:solidFill>
          <a:ln>
            <a:solidFill>
              <a:srgbClr val="111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17" name="页脚占位符 4"/>
          <p:cNvSpPr>
            <a:spLocks noGrp="1"/>
          </p:cNvSpPr>
          <p:nvPr>
            <p:ph type="ftr" sz="quarter" idx="3"/>
          </p:nvPr>
        </p:nvSpPr>
        <p:spPr>
          <a:xfrm>
            <a:off x="2819400" y="6356350"/>
            <a:ext cx="35052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zh-CN" dirty="0"/>
              <a:t>Northwestern </a:t>
            </a:r>
            <a:r>
              <a:rPr lang="en-US" altLang="zh-CN" dirty="0" err="1"/>
              <a:t>Polytechnical</a:t>
            </a:r>
            <a:r>
              <a:rPr lang="en-US" altLang="zh-CN" dirty="0"/>
              <a:t> University</a:t>
            </a:r>
            <a:endParaRPr lang="zh-CN" altLang="en-US" dirty="0"/>
          </a:p>
        </p:txBody>
      </p:sp>
      <p:sp>
        <p:nvSpPr>
          <p:cNvPr id="18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7A5BFCD-2DD0-1B4A-A6AE-A25793FF7F06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19" name="组合 4"/>
          <p:cNvGrpSpPr/>
          <p:nvPr userDrawn="1"/>
        </p:nvGrpSpPr>
        <p:grpSpPr bwMode="auto">
          <a:xfrm>
            <a:off x="0" y="0"/>
            <a:ext cx="9180513" cy="923922"/>
            <a:chOff x="0" y="215900"/>
            <a:chExt cx="9180000" cy="923464"/>
          </a:xfrm>
        </p:grpSpPr>
        <p:sp>
          <p:nvSpPr>
            <p:cNvPr id="20" name="矩形 5"/>
            <p:cNvSpPr/>
            <p:nvPr/>
          </p:nvSpPr>
          <p:spPr bwMode="auto">
            <a:xfrm>
              <a:off x="0" y="994974"/>
              <a:ext cx="9180000" cy="14439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0" fontAlgn="auto" hangingPunct="0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latin typeface="Times New Roman" panose="02020603050405020304" pitchFamily="18" charset="0"/>
                <a:ea typeface="+mn-ea"/>
              </a:endParaRPr>
            </a:p>
          </p:txBody>
        </p:sp>
        <p:sp>
          <p:nvSpPr>
            <p:cNvPr id="21" name="椭圆 6"/>
            <p:cNvSpPr/>
            <p:nvPr/>
          </p:nvSpPr>
          <p:spPr bwMode="auto">
            <a:xfrm>
              <a:off x="390503" y="975934"/>
              <a:ext cx="130168" cy="128523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0" fontAlgn="auto" hangingPunct="0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+mn-ea"/>
              </a:endParaRPr>
            </a:p>
          </p:txBody>
        </p:sp>
        <p:sp>
          <p:nvSpPr>
            <p:cNvPr id="22" name="AutoShape 5"/>
            <p:cNvSpPr>
              <a:spLocks noChangeArrowheads="1"/>
            </p:cNvSpPr>
            <p:nvPr/>
          </p:nvSpPr>
          <p:spPr bwMode="auto">
            <a:xfrm>
              <a:off x="273035" y="215900"/>
              <a:ext cx="719098" cy="720365"/>
            </a:xfrm>
            <a:prstGeom prst="wedgeEllipseCallout">
              <a:avLst>
                <a:gd name="adj1" fmla="val -24795"/>
                <a:gd name="adj2" fmla="val 62225"/>
              </a:avLst>
            </a:prstGeom>
            <a:solidFill>
              <a:srgbClr val="333399"/>
            </a:solidFill>
            <a:ln w="9525" algn="ctr">
              <a:noFill/>
              <a:miter lim="800000"/>
            </a:ln>
            <a:effectLst>
              <a:prstShdw prst="shdw17" dist="17961" dir="27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燕尾形 29"/>
          <p:cNvSpPr>
            <a:spLocks noChangeArrowheads="1"/>
          </p:cNvSpPr>
          <p:nvPr userDrawn="1"/>
        </p:nvSpPr>
        <p:spPr bwMode="auto">
          <a:xfrm>
            <a:off x="914400" y="35558"/>
            <a:ext cx="7603490" cy="649605"/>
          </a:xfrm>
          <a:prstGeom prst="chevron">
            <a:avLst>
              <a:gd name="adj" fmla="val 49993"/>
            </a:avLst>
          </a:prstGeom>
          <a:solidFill>
            <a:srgbClr val="333399"/>
          </a:solidFill>
          <a:ln>
            <a:noFill/>
          </a:ln>
          <a:extLs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0" hangingPunct="0"/>
            <a:endParaRPr lang="en-US" altLang="zh-CN" sz="2800" b="1" dirty="0">
              <a:solidFill>
                <a:srgbClr val="F2F2F2"/>
              </a:solidFill>
              <a:ea typeface="华文中宋" panose="02010600040101010101" pitchFamily="2" charset="-122"/>
            </a:endParaRPr>
          </a:p>
        </p:txBody>
      </p:sp>
      <p:sp>
        <p:nvSpPr>
          <p:cNvPr id="24" name="Title 14"/>
          <p:cNvSpPr txBox="1"/>
          <p:nvPr userDrawn="1"/>
        </p:nvSpPr>
        <p:spPr>
          <a:xfrm>
            <a:off x="1219200" y="112395"/>
            <a:ext cx="7298690" cy="649605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1111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1111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1111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1111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1111FF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1111FF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1111FF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1111FF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23"/>
          <p:cNvSpPr txBox="1"/>
          <p:nvPr userDrawn="1"/>
        </p:nvSpPr>
        <p:spPr>
          <a:xfrm>
            <a:off x="273051" y="77410"/>
            <a:ext cx="730552" cy="568325"/>
          </a:xfrm>
          <a:prstGeom prst="rect">
            <a:avLst/>
          </a:prstGeom>
        </p:spPr>
        <p:txBody>
          <a:bodyPr anchor="ctr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75000"/>
              <a:buFont typeface="Arial" panose="020B0604020202020204" pitchFamily="34" charset="0"/>
              <a:buNone/>
              <a:defRPr sz="2800" b="1" kern="12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003F3"/>
              </a:buClr>
              <a:buSzPct val="75000"/>
              <a:buFont typeface="Wingdings" panose="05000000000000000000" charset="0"/>
              <a:buChar char="Ø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#</a:t>
            </a:r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611236" y="6324600"/>
            <a:ext cx="473364" cy="47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97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1111FF"/>
          </a:solidFill>
          <a:latin typeface="楷体" panose="02010609060101010101" pitchFamily="49" charset="-122"/>
          <a:ea typeface="楷体" panose="02010609060101010101" pitchFamily="49" charset="-122"/>
          <a:cs typeface="楷体" panose="02010609060101010101" pitchFamily="49" charset="-122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111FF"/>
          </a:solidFill>
          <a:latin typeface="楷体" panose="02010609060101010101" pitchFamily="49" charset="-122"/>
          <a:ea typeface="楷体" panose="02010609060101010101" pitchFamily="49" charset="-122"/>
          <a:cs typeface="楷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111FF"/>
          </a:solidFill>
          <a:latin typeface="楷体" panose="02010609060101010101" pitchFamily="49" charset="-122"/>
          <a:ea typeface="楷体" panose="02010609060101010101" pitchFamily="49" charset="-122"/>
          <a:cs typeface="楷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111FF"/>
          </a:solidFill>
          <a:latin typeface="楷体" panose="02010609060101010101" pitchFamily="49" charset="-122"/>
          <a:ea typeface="楷体" panose="02010609060101010101" pitchFamily="49" charset="-122"/>
          <a:cs typeface="楷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111FF"/>
          </a:solidFill>
          <a:latin typeface="楷体" panose="02010609060101010101" pitchFamily="49" charset="-122"/>
          <a:ea typeface="楷体" panose="02010609060101010101" pitchFamily="49" charset="-122"/>
          <a:cs typeface="楷体" panose="02010609060101010101" pitchFamily="49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400" b="1">
          <a:solidFill>
            <a:srgbClr val="1111FF"/>
          </a:solidFill>
          <a:latin typeface="楷体" panose="02010609060101010101" pitchFamily="49" charset="-122"/>
          <a:ea typeface="楷体" panose="02010609060101010101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400" b="1">
          <a:solidFill>
            <a:srgbClr val="1111FF"/>
          </a:solidFill>
          <a:latin typeface="楷体" panose="02010609060101010101" pitchFamily="49" charset="-122"/>
          <a:ea typeface="楷体" panose="02010609060101010101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400" b="1">
          <a:solidFill>
            <a:srgbClr val="1111FF"/>
          </a:solidFill>
          <a:latin typeface="楷体" panose="02010609060101010101" pitchFamily="49" charset="-122"/>
          <a:ea typeface="楷体" panose="02010609060101010101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400" b="1">
          <a:solidFill>
            <a:srgbClr val="1111FF"/>
          </a:solidFill>
          <a:latin typeface="楷体" panose="02010609060101010101" pitchFamily="49" charset="-122"/>
          <a:ea typeface="楷体" panose="02010609060101010101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SzPct val="75000"/>
        <a:buBlip>
          <a:blip r:embed="rId15"/>
        </a:buBlip>
        <a:defRPr sz="32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2003F3"/>
        </a:buClr>
        <a:buSzPct val="75000"/>
        <a:buFont typeface="Wingdings" panose="05000000000000000000" charset="0"/>
        <a:buChar char="Ø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Lecture4 ISA Basic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sym typeface="+mn-ea"/>
              </a:rPr>
              <a:t>Computer Organization and Architecture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黑体" panose="02010609060101010101" pitchFamily="49" charset="-122"/>
              <a:sym typeface="+mn-ea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1</a:t>
            </a:fld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295400" y="4222750"/>
            <a:ext cx="6934200" cy="15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Jihe</a:t>
            </a:r>
            <a:r>
              <a:rPr kumimoji="1" lang="zh-CN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kumimoji="1" lang="en-US" altLang="zh-CN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Wang</a:t>
            </a:r>
          </a:p>
          <a:p>
            <a:pPr algn="ctr"/>
            <a:r>
              <a:rPr kumimoji="1" lang="en-US" altLang="zh-CN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wangjihe@nwpu.edu.cn</a:t>
            </a:r>
            <a:endParaRPr kumimoji="1" lang="zh-CN" alt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21110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0825" y="2971800"/>
            <a:ext cx="8642350" cy="3377406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The OPCOD defines the operation of the instruction, such as addition, subtraction, data transfer, etc.</a:t>
            </a:r>
          </a:p>
          <a:p>
            <a:r>
              <a:rPr lang="en-US" b="1" dirty="0"/>
              <a:t>The OPERANDs designate the operate object of the OPCOD, which are the index of the register file, the address of memory, etc.</a:t>
            </a:r>
          </a:p>
          <a:p>
            <a:r>
              <a:rPr lang="en-US" b="1" dirty="0"/>
              <a:t>Both the OPCOD and OPERAND are represented in binary.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Format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1.2</a:t>
            </a:r>
          </a:p>
        </p:txBody>
      </p:sp>
      <p:sp>
        <p:nvSpPr>
          <p:cNvPr id="8" name="矩形 9"/>
          <p:cNvSpPr/>
          <p:nvPr/>
        </p:nvSpPr>
        <p:spPr>
          <a:xfrm>
            <a:off x="457200" y="1447800"/>
            <a:ext cx="22860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文本框 10"/>
          <p:cNvSpPr txBox="1"/>
          <p:nvPr/>
        </p:nvSpPr>
        <p:spPr>
          <a:xfrm>
            <a:off x="438150" y="1719590"/>
            <a:ext cx="22860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</a:rPr>
              <a:t>OPCOD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0" name="矩形 11"/>
          <p:cNvSpPr/>
          <p:nvPr/>
        </p:nvSpPr>
        <p:spPr>
          <a:xfrm>
            <a:off x="2743200" y="1447800"/>
            <a:ext cx="20574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2"/>
          <p:cNvSpPr txBox="1"/>
          <p:nvPr/>
        </p:nvSpPr>
        <p:spPr>
          <a:xfrm>
            <a:off x="2734945" y="1658034"/>
            <a:ext cx="2133600" cy="646331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OPERAND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12" name="矩形 13"/>
          <p:cNvSpPr/>
          <p:nvPr/>
        </p:nvSpPr>
        <p:spPr>
          <a:xfrm>
            <a:off x="6395720" y="1447800"/>
            <a:ext cx="20574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文本框 14"/>
          <p:cNvSpPr txBox="1"/>
          <p:nvPr/>
        </p:nvSpPr>
        <p:spPr>
          <a:xfrm>
            <a:off x="6414770" y="1658033"/>
            <a:ext cx="2133600" cy="646331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OPERAND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14" name="矩形 15"/>
          <p:cNvSpPr/>
          <p:nvPr/>
        </p:nvSpPr>
        <p:spPr>
          <a:xfrm>
            <a:off x="4800600" y="1447800"/>
            <a:ext cx="159512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6"/>
          <p:cNvSpPr txBox="1"/>
          <p:nvPr/>
        </p:nvSpPr>
        <p:spPr>
          <a:xfrm>
            <a:off x="4819650" y="1624653"/>
            <a:ext cx="155702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</a:rPr>
              <a:t>…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841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In C, each “variable” is a location in memory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In hardware, each memory access is expensive – if variable </a:t>
            </a:r>
            <a:r>
              <a:rPr lang="en-US" altLang="en-US" i="1" dirty="0">
                <a:solidFill>
                  <a:schemeClr val="accent2"/>
                </a:solidFill>
                <a:latin typeface="Arial" charset="0"/>
              </a:rPr>
              <a:t>a</a:t>
            </a:r>
            <a:r>
              <a:rPr lang="en-US" altLang="en-US" dirty="0">
                <a:latin typeface="Arial" charset="0"/>
              </a:rPr>
              <a:t> is accessed repeatedly, it helps to bring the variable into an on-chip scratchpad and operate on the scratchpad (registers)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To simplify the instructions, we require that each instruction (add, sub) only operate on registers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Note: the number of operands (variables) in a C program is very large; the number of operands in assembly is fixed… there can be only so many scratchpad registers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Operands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619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The MIPS ISA has 32 registers (x86 has 8 registers) – Why not more? Why not less?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Each register is 32-bit wide  (modern 64-bit architectures have 64-bit wide registers)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A 32-bit entity (4 bytes) is referred to as a word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To make the code more readable, registers are partitioned as $s0-$s7 (C/Java variables), $t0-$t9 (temporary variables)…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057400"/>
            <a:ext cx="5784056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68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Values must be fetched from memory before (add and sub) instructions can operate on them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Load word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</a:t>
            </a:r>
            <a:r>
              <a:rPr lang="en-US" altLang="en-US" dirty="0" err="1">
                <a:latin typeface="Arial" charset="0"/>
              </a:rPr>
              <a:t>lw</a:t>
            </a:r>
            <a:r>
              <a:rPr lang="en-US" altLang="en-US" dirty="0">
                <a:latin typeface="Arial" charset="0"/>
              </a:rPr>
              <a:t>  $t0, memory-address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Store word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</a:t>
            </a:r>
            <a:r>
              <a:rPr lang="en-US" altLang="en-US" dirty="0" err="1">
                <a:latin typeface="Arial" charset="0"/>
              </a:rPr>
              <a:t>sw</a:t>
            </a:r>
            <a:r>
              <a:rPr lang="en-US" altLang="en-US" dirty="0">
                <a:latin typeface="Arial" charset="0"/>
              </a:rPr>
              <a:t>  $t0, memory-address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solidFill>
                  <a:schemeClr val="accent2"/>
                </a:solidFill>
                <a:latin typeface="Arial" charset="0"/>
              </a:rPr>
              <a:t>How is memory-address determined?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Memory Operands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4724400" y="2743200"/>
            <a:ext cx="1066800" cy="533400"/>
          </a:xfrm>
          <a:prstGeom prst="rect">
            <a:avLst/>
          </a:prstGeom>
          <a:solidFill>
            <a:srgbClr val="92D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latin typeface="Arial" charset="0"/>
              </a:rPr>
              <a:t>Register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6629400" y="2438400"/>
            <a:ext cx="1371600" cy="1066800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latin typeface="Arial" charset="0"/>
              </a:rPr>
              <a:t>Memory</a:t>
            </a: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 flipH="1">
            <a:off x="5867400" y="2971800"/>
            <a:ext cx="762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4724400" y="4267200"/>
            <a:ext cx="1066800" cy="533400"/>
          </a:xfrm>
          <a:prstGeom prst="rect">
            <a:avLst/>
          </a:prstGeom>
          <a:solidFill>
            <a:srgbClr val="92D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latin typeface="Arial" charset="0"/>
              </a:rPr>
              <a:t>Register</a:t>
            </a: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6629400" y="3962400"/>
            <a:ext cx="1371600" cy="1066800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latin typeface="Arial" charset="0"/>
              </a:rPr>
              <a:t>Memory</a:t>
            </a:r>
          </a:p>
        </p:txBody>
      </p:sp>
      <p:sp>
        <p:nvSpPr>
          <p:cNvPr id="13" name="Line 12"/>
          <p:cNvSpPr>
            <a:spLocks noChangeShapeType="1"/>
          </p:cNvSpPr>
          <p:nvPr/>
        </p:nvSpPr>
        <p:spPr bwMode="auto">
          <a:xfrm>
            <a:off x="5791200" y="4495800"/>
            <a:ext cx="762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46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0825" y="1007265"/>
            <a:ext cx="8642350" cy="2405859"/>
          </a:xfrm>
        </p:spPr>
        <p:txBody>
          <a:bodyPr>
            <a:normAutofit fontScale="700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The compiler organizes data in memory… it knows the location of every variable (saved in a table)… it can fill in the appropriate mem-address for load-store instructions</a:t>
            </a:r>
            <a:br>
              <a:rPr lang="en-US" altLang="en-US" dirty="0">
                <a:latin typeface="Arial" charset="0"/>
              </a:rPr>
            </a:br>
            <a:r>
              <a:rPr lang="en-US" altLang="en-US" dirty="0">
                <a:latin typeface="Arial" charset="0"/>
              </a:rPr>
              <a:t/>
            </a:r>
            <a:br>
              <a:rPr lang="en-US" altLang="en-US" dirty="0">
                <a:latin typeface="Arial" charset="0"/>
              </a:rPr>
            </a:br>
            <a:r>
              <a:rPr lang="en-US" dirty="0"/>
              <a:t>MIPS (almost all ARCHs today) addresses each byte, word addresses are multiples of 4</a:t>
            </a:r>
            <a:r>
              <a:rPr lang="en-US" dirty="0">
                <a:latin typeface="Arial" charset="0"/>
                <a:sym typeface="Wingdings"/>
              </a:rPr>
              <a:t>; </a:t>
            </a:r>
            <a:r>
              <a:rPr lang="en-US" altLang="en-US" dirty="0">
                <a:latin typeface="Arial" charset="0"/>
              </a:rPr>
              <a:t>32-bit </a:t>
            </a:r>
            <a:r>
              <a:rPr lang="en-US" altLang="en-US" dirty="0" err="1">
                <a:latin typeface="Arial" charset="0"/>
              </a:rPr>
              <a:t>int</a:t>
            </a:r>
            <a:r>
              <a:rPr lang="en-US" altLang="en-US" dirty="0">
                <a:latin typeface="Arial" charset="0"/>
                <a:sym typeface="Wingdings"/>
              </a:rPr>
              <a:t> 4 bytes</a:t>
            </a:r>
            <a:endParaRPr lang="en-US" alt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Memory Address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5" name="Rectangle 5"/>
          <p:cNvSpPr>
            <a:spLocks noChangeArrowheads="1"/>
          </p:cNvSpPr>
          <p:nvPr/>
        </p:nvSpPr>
        <p:spPr bwMode="auto">
          <a:xfrm>
            <a:off x="1447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16" name="Rectangle 6"/>
          <p:cNvSpPr>
            <a:spLocks noChangeArrowheads="1"/>
          </p:cNvSpPr>
          <p:nvPr/>
        </p:nvSpPr>
        <p:spPr bwMode="auto">
          <a:xfrm>
            <a:off x="1524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17" name="Rectangle 7"/>
          <p:cNvSpPr>
            <a:spLocks noChangeArrowheads="1"/>
          </p:cNvSpPr>
          <p:nvPr/>
        </p:nvSpPr>
        <p:spPr bwMode="auto">
          <a:xfrm>
            <a:off x="1600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18" name="Rectangle 8"/>
          <p:cNvSpPr>
            <a:spLocks noChangeArrowheads="1"/>
          </p:cNvSpPr>
          <p:nvPr/>
        </p:nvSpPr>
        <p:spPr bwMode="auto">
          <a:xfrm>
            <a:off x="1676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19" name="Rectangle 9"/>
          <p:cNvSpPr>
            <a:spLocks noChangeArrowheads="1"/>
          </p:cNvSpPr>
          <p:nvPr/>
        </p:nvSpPr>
        <p:spPr bwMode="auto">
          <a:xfrm>
            <a:off x="1752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20" name="Rectangle 10"/>
          <p:cNvSpPr>
            <a:spLocks noChangeArrowheads="1"/>
          </p:cNvSpPr>
          <p:nvPr/>
        </p:nvSpPr>
        <p:spPr bwMode="auto">
          <a:xfrm>
            <a:off x="1828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21" name="Rectangle 11"/>
          <p:cNvSpPr>
            <a:spLocks noChangeArrowheads="1"/>
          </p:cNvSpPr>
          <p:nvPr/>
        </p:nvSpPr>
        <p:spPr bwMode="auto">
          <a:xfrm>
            <a:off x="1905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22" name="Rectangle 12"/>
          <p:cNvSpPr>
            <a:spLocks noChangeArrowheads="1"/>
          </p:cNvSpPr>
          <p:nvPr/>
        </p:nvSpPr>
        <p:spPr bwMode="auto">
          <a:xfrm>
            <a:off x="1981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23" name="Rectangle 13"/>
          <p:cNvSpPr>
            <a:spLocks noChangeArrowheads="1"/>
          </p:cNvSpPr>
          <p:nvPr/>
        </p:nvSpPr>
        <p:spPr bwMode="auto">
          <a:xfrm>
            <a:off x="2057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24" name="Rectangle 14"/>
          <p:cNvSpPr>
            <a:spLocks noChangeArrowheads="1"/>
          </p:cNvSpPr>
          <p:nvPr/>
        </p:nvSpPr>
        <p:spPr bwMode="auto">
          <a:xfrm>
            <a:off x="2133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25" name="Rectangle 15"/>
          <p:cNvSpPr>
            <a:spLocks noChangeArrowheads="1"/>
          </p:cNvSpPr>
          <p:nvPr/>
        </p:nvSpPr>
        <p:spPr bwMode="auto">
          <a:xfrm>
            <a:off x="2209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26" name="Rectangle 16"/>
          <p:cNvSpPr>
            <a:spLocks noChangeArrowheads="1"/>
          </p:cNvSpPr>
          <p:nvPr/>
        </p:nvSpPr>
        <p:spPr bwMode="auto">
          <a:xfrm>
            <a:off x="2286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27" name="Rectangle 17"/>
          <p:cNvSpPr>
            <a:spLocks noChangeArrowheads="1"/>
          </p:cNvSpPr>
          <p:nvPr/>
        </p:nvSpPr>
        <p:spPr bwMode="auto">
          <a:xfrm>
            <a:off x="2362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28" name="Rectangle 18"/>
          <p:cNvSpPr>
            <a:spLocks noChangeArrowheads="1"/>
          </p:cNvSpPr>
          <p:nvPr/>
        </p:nvSpPr>
        <p:spPr bwMode="auto">
          <a:xfrm>
            <a:off x="2438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29" name="Rectangle 19"/>
          <p:cNvSpPr>
            <a:spLocks noChangeArrowheads="1"/>
          </p:cNvSpPr>
          <p:nvPr/>
        </p:nvSpPr>
        <p:spPr bwMode="auto">
          <a:xfrm>
            <a:off x="2514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30" name="Rectangle 20"/>
          <p:cNvSpPr>
            <a:spLocks noChangeArrowheads="1"/>
          </p:cNvSpPr>
          <p:nvPr/>
        </p:nvSpPr>
        <p:spPr bwMode="auto">
          <a:xfrm>
            <a:off x="2590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31" name="Rectangle 21"/>
          <p:cNvSpPr>
            <a:spLocks noChangeArrowheads="1"/>
          </p:cNvSpPr>
          <p:nvPr/>
        </p:nvSpPr>
        <p:spPr bwMode="auto">
          <a:xfrm>
            <a:off x="2667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32" name="Rectangle 22"/>
          <p:cNvSpPr>
            <a:spLocks noChangeArrowheads="1"/>
          </p:cNvSpPr>
          <p:nvPr/>
        </p:nvSpPr>
        <p:spPr bwMode="auto">
          <a:xfrm>
            <a:off x="2743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33" name="Rectangle 23"/>
          <p:cNvSpPr>
            <a:spLocks noChangeArrowheads="1"/>
          </p:cNvSpPr>
          <p:nvPr/>
        </p:nvSpPr>
        <p:spPr bwMode="auto">
          <a:xfrm>
            <a:off x="2819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34" name="Rectangle 24"/>
          <p:cNvSpPr>
            <a:spLocks noChangeArrowheads="1"/>
          </p:cNvSpPr>
          <p:nvPr/>
        </p:nvSpPr>
        <p:spPr bwMode="auto">
          <a:xfrm>
            <a:off x="2895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35" name="Rectangle 25"/>
          <p:cNvSpPr>
            <a:spLocks noChangeArrowheads="1"/>
          </p:cNvSpPr>
          <p:nvPr/>
        </p:nvSpPr>
        <p:spPr bwMode="auto">
          <a:xfrm>
            <a:off x="2971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36" name="Rectangle 26"/>
          <p:cNvSpPr>
            <a:spLocks noChangeArrowheads="1"/>
          </p:cNvSpPr>
          <p:nvPr/>
        </p:nvSpPr>
        <p:spPr bwMode="auto">
          <a:xfrm>
            <a:off x="3048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37" name="Rectangle 27"/>
          <p:cNvSpPr>
            <a:spLocks noChangeArrowheads="1"/>
          </p:cNvSpPr>
          <p:nvPr/>
        </p:nvSpPr>
        <p:spPr bwMode="auto">
          <a:xfrm>
            <a:off x="3124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38" name="Rectangle 28"/>
          <p:cNvSpPr>
            <a:spLocks noChangeArrowheads="1"/>
          </p:cNvSpPr>
          <p:nvPr/>
        </p:nvSpPr>
        <p:spPr bwMode="auto">
          <a:xfrm>
            <a:off x="3200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39" name="Rectangle 29"/>
          <p:cNvSpPr>
            <a:spLocks noChangeArrowheads="1"/>
          </p:cNvSpPr>
          <p:nvPr/>
        </p:nvSpPr>
        <p:spPr bwMode="auto">
          <a:xfrm>
            <a:off x="3276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40" name="Rectangle 30"/>
          <p:cNvSpPr>
            <a:spLocks noChangeArrowheads="1"/>
          </p:cNvSpPr>
          <p:nvPr/>
        </p:nvSpPr>
        <p:spPr bwMode="auto">
          <a:xfrm>
            <a:off x="3352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41" name="Rectangle 31"/>
          <p:cNvSpPr>
            <a:spLocks noChangeArrowheads="1"/>
          </p:cNvSpPr>
          <p:nvPr/>
        </p:nvSpPr>
        <p:spPr bwMode="auto">
          <a:xfrm>
            <a:off x="3429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42" name="Rectangle 32"/>
          <p:cNvSpPr>
            <a:spLocks noChangeArrowheads="1"/>
          </p:cNvSpPr>
          <p:nvPr/>
        </p:nvSpPr>
        <p:spPr bwMode="auto">
          <a:xfrm>
            <a:off x="3505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43" name="Rectangle 33"/>
          <p:cNvSpPr>
            <a:spLocks noChangeArrowheads="1"/>
          </p:cNvSpPr>
          <p:nvPr/>
        </p:nvSpPr>
        <p:spPr bwMode="auto">
          <a:xfrm>
            <a:off x="3581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44" name="Rectangle 34"/>
          <p:cNvSpPr>
            <a:spLocks noChangeArrowheads="1"/>
          </p:cNvSpPr>
          <p:nvPr/>
        </p:nvSpPr>
        <p:spPr bwMode="auto">
          <a:xfrm>
            <a:off x="3657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45" name="Rectangle 35"/>
          <p:cNvSpPr>
            <a:spLocks noChangeArrowheads="1"/>
          </p:cNvSpPr>
          <p:nvPr/>
        </p:nvSpPr>
        <p:spPr bwMode="auto">
          <a:xfrm>
            <a:off x="3733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46" name="Rectangle 36"/>
          <p:cNvSpPr>
            <a:spLocks noChangeArrowheads="1"/>
          </p:cNvSpPr>
          <p:nvPr/>
        </p:nvSpPr>
        <p:spPr bwMode="auto">
          <a:xfrm>
            <a:off x="3810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47" name="Rectangle 37"/>
          <p:cNvSpPr>
            <a:spLocks noChangeArrowheads="1"/>
          </p:cNvSpPr>
          <p:nvPr/>
        </p:nvSpPr>
        <p:spPr bwMode="auto">
          <a:xfrm>
            <a:off x="3886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48" name="Rectangle 38"/>
          <p:cNvSpPr>
            <a:spLocks noChangeArrowheads="1"/>
          </p:cNvSpPr>
          <p:nvPr/>
        </p:nvSpPr>
        <p:spPr bwMode="auto">
          <a:xfrm>
            <a:off x="3962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49" name="Rectangle 39"/>
          <p:cNvSpPr>
            <a:spLocks noChangeArrowheads="1"/>
          </p:cNvSpPr>
          <p:nvPr/>
        </p:nvSpPr>
        <p:spPr bwMode="auto">
          <a:xfrm>
            <a:off x="4038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50" name="Rectangle 40"/>
          <p:cNvSpPr>
            <a:spLocks noChangeArrowheads="1"/>
          </p:cNvSpPr>
          <p:nvPr/>
        </p:nvSpPr>
        <p:spPr bwMode="auto">
          <a:xfrm>
            <a:off x="4114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51" name="Rectangle 41"/>
          <p:cNvSpPr>
            <a:spLocks noChangeArrowheads="1"/>
          </p:cNvSpPr>
          <p:nvPr/>
        </p:nvSpPr>
        <p:spPr bwMode="auto">
          <a:xfrm>
            <a:off x="4191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52" name="Rectangle 42"/>
          <p:cNvSpPr>
            <a:spLocks noChangeArrowheads="1"/>
          </p:cNvSpPr>
          <p:nvPr/>
        </p:nvSpPr>
        <p:spPr bwMode="auto">
          <a:xfrm>
            <a:off x="4267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53" name="Rectangle 43"/>
          <p:cNvSpPr>
            <a:spLocks noChangeArrowheads="1"/>
          </p:cNvSpPr>
          <p:nvPr/>
        </p:nvSpPr>
        <p:spPr bwMode="auto">
          <a:xfrm>
            <a:off x="4343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54" name="Rectangle 44"/>
          <p:cNvSpPr>
            <a:spLocks noChangeArrowheads="1"/>
          </p:cNvSpPr>
          <p:nvPr/>
        </p:nvSpPr>
        <p:spPr bwMode="auto">
          <a:xfrm>
            <a:off x="4419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55" name="Rectangle 45"/>
          <p:cNvSpPr>
            <a:spLocks noChangeArrowheads="1"/>
          </p:cNvSpPr>
          <p:nvPr/>
        </p:nvSpPr>
        <p:spPr bwMode="auto">
          <a:xfrm>
            <a:off x="4495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56" name="Rectangle 46"/>
          <p:cNvSpPr>
            <a:spLocks noChangeArrowheads="1"/>
          </p:cNvSpPr>
          <p:nvPr/>
        </p:nvSpPr>
        <p:spPr bwMode="auto">
          <a:xfrm>
            <a:off x="4572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57" name="Rectangle 47"/>
          <p:cNvSpPr>
            <a:spLocks noChangeArrowheads="1"/>
          </p:cNvSpPr>
          <p:nvPr/>
        </p:nvSpPr>
        <p:spPr bwMode="auto">
          <a:xfrm>
            <a:off x="4648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58" name="Rectangle 48"/>
          <p:cNvSpPr>
            <a:spLocks noChangeArrowheads="1"/>
          </p:cNvSpPr>
          <p:nvPr/>
        </p:nvSpPr>
        <p:spPr bwMode="auto">
          <a:xfrm>
            <a:off x="4724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59" name="Rectangle 49"/>
          <p:cNvSpPr>
            <a:spLocks noChangeArrowheads="1"/>
          </p:cNvSpPr>
          <p:nvPr/>
        </p:nvSpPr>
        <p:spPr bwMode="auto">
          <a:xfrm>
            <a:off x="4800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60" name="Rectangle 50"/>
          <p:cNvSpPr>
            <a:spLocks noChangeArrowheads="1"/>
          </p:cNvSpPr>
          <p:nvPr/>
        </p:nvSpPr>
        <p:spPr bwMode="auto">
          <a:xfrm>
            <a:off x="4876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61" name="Rectangle 51"/>
          <p:cNvSpPr>
            <a:spLocks noChangeArrowheads="1"/>
          </p:cNvSpPr>
          <p:nvPr/>
        </p:nvSpPr>
        <p:spPr bwMode="auto">
          <a:xfrm>
            <a:off x="4953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62" name="Rectangle 52"/>
          <p:cNvSpPr>
            <a:spLocks noChangeArrowheads="1"/>
          </p:cNvSpPr>
          <p:nvPr/>
        </p:nvSpPr>
        <p:spPr bwMode="auto">
          <a:xfrm>
            <a:off x="5029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63" name="Rectangle 53"/>
          <p:cNvSpPr>
            <a:spLocks noChangeArrowheads="1"/>
          </p:cNvSpPr>
          <p:nvPr/>
        </p:nvSpPr>
        <p:spPr bwMode="auto">
          <a:xfrm>
            <a:off x="5105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64" name="Rectangle 54"/>
          <p:cNvSpPr>
            <a:spLocks noChangeArrowheads="1"/>
          </p:cNvSpPr>
          <p:nvPr/>
        </p:nvSpPr>
        <p:spPr bwMode="auto">
          <a:xfrm>
            <a:off x="5181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65" name="Rectangle 55"/>
          <p:cNvSpPr>
            <a:spLocks noChangeArrowheads="1"/>
          </p:cNvSpPr>
          <p:nvPr/>
        </p:nvSpPr>
        <p:spPr bwMode="auto">
          <a:xfrm>
            <a:off x="5257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66" name="Rectangle 56"/>
          <p:cNvSpPr>
            <a:spLocks noChangeArrowheads="1"/>
          </p:cNvSpPr>
          <p:nvPr/>
        </p:nvSpPr>
        <p:spPr bwMode="auto">
          <a:xfrm>
            <a:off x="5334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67" name="Rectangle 57"/>
          <p:cNvSpPr>
            <a:spLocks noChangeArrowheads="1"/>
          </p:cNvSpPr>
          <p:nvPr/>
        </p:nvSpPr>
        <p:spPr bwMode="auto">
          <a:xfrm>
            <a:off x="5410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68" name="Rectangle 58"/>
          <p:cNvSpPr>
            <a:spLocks noChangeArrowheads="1"/>
          </p:cNvSpPr>
          <p:nvPr/>
        </p:nvSpPr>
        <p:spPr bwMode="auto">
          <a:xfrm>
            <a:off x="5486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69" name="Rectangle 59"/>
          <p:cNvSpPr>
            <a:spLocks noChangeArrowheads="1"/>
          </p:cNvSpPr>
          <p:nvPr/>
        </p:nvSpPr>
        <p:spPr bwMode="auto">
          <a:xfrm>
            <a:off x="5562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70" name="Rectangle 60"/>
          <p:cNvSpPr>
            <a:spLocks noChangeArrowheads="1"/>
          </p:cNvSpPr>
          <p:nvPr/>
        </p:nvSpPr>
        <p:spPr bwMode="auto">
          <a:xfrm>
            <a:off x="5638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71" name="Rectangle 61"/>
          <p:cNvSpPr>
            <a:spLocks noChangeArrowheads="1"/>
          </p:cNvSpPr>
          <p:nvPr/>
        </p:nvSpPr>
        <p:spPr bwMode="auto">
          <a:xfrm>
            <a:off x="5715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72" name="Rectangle 62"/>
          <p:cNvSpPr>
            <a:spLocks noChangeArrowheads="1"/>
          </p:cNvSpPr>
          <p:nvPr/>
        </p:nvSpPr>
        <p:spPr bwMode="auto">
          <a:xfrm>
            <a:off x="5791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73" name="Rectangle 63"/>
          <p:cNvSpPr>
            <a:spLocks noChangeArrowheads="1"/>
          </p:cNvSpPr>
          <p:nvPr/>
        </p:nvSpPr>
        <p:spPr bwMode="auto">
          <a:xfrm>
            <a:off x="5867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74" name="Rectangle 64"/>
          <p:cNvSpPr>
            <a:spLocks noChangeArrowheads="1"/>
          </p:cNvSpPr>
          <p:nvPr/>
        </p:nvSpPr>
        <p:spPr bwMode="auto">
          <a:xfrm>
            <a:off x="5943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75" name="Rectangle 65"/>
          <p:cNvSpPr>
            <a:spLocks noChangeArrowheads="1"/>
          </p:cNvSpPr>
          <p:nvPr/>
        </p:nvSpPr>
        <p:spPr bwMode="auto">
          <a:xfrm>
            <a:off x="6019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76" name="Rectangle 66"/>
          <p:cNvSpPr>
            <a:spLocks noChangeArrowheads="1"/>
          </p:cNvSpPr>
          <p:nvPr/>
        </p:nvSpPr>
        <p:spPr bwMode="auto">
          <a:xfrm>
            <a:off x="6096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77" name="Rectangle 67"/>
          <p:cNvSpPr>
            <a:spLocks noChangeArrowheads="1"/>
          </p:cNvSpPr>
          <p:nvPr/>
        </p:nvSpPr>
        <p:spPr bwMode="auto">
          <a:xfrm>
            <a:off x="6172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78" name="Rectangle 68"/>
          <p:cNvSpPr>
            <a:spLocks noChangeArrowheads="1"/>
          </p:cNvSpPr>
          <p:nvPr/>
        </p:nvSpPr>
        <p:spPr bwMode="auto">
          <a:xfrm>
            <a:off x="6248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79" name="Rectangle 69"/>
          <p:cNvSpPr>
            <a:spLocks noChangeArrowheads="1"/>
          </p:cNvSpPr>
          <p:nvPr/>
        </p:nvSpPr>
        <p:spPr bwMode="auto">
          <a:xfrm>
            <a:off x="6324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80" name="Rectangle 70"/>
          <p:cNvSpPr>
            <a:spLocks noChangeArrowheads="1"/>
          </p:cNvSpPr>
          <p:nvPr/>
        </p:nvSpPr>
        <p:spPr bwMode="auto">
          <a:xfrm>
            <a:off x="6400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81" name="Rectangle 71"/>
          <p:cNvSpPr>
            <a:spLocks noChangeArrowheads="1"/>
          </p:cNvSpPr>
          <p:nvPr/>
        </p:nvSpPr>
        <p:spPr bwMode="auto">
          <a:xfrm>
            <a:off x="6477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82" name="Rectangle 72"/>
          <p:cNvSpPr>
            <a:spLocks noChangeArrowheads="1"/>
          </p:cNvSpPr>
          <p:nvPr/>
        </p:nvSpPr>
        <p:spPr bwMode="auto">
          <a:xfrm>
            <a:off x="6553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83" name="Rectangle 73"/>
          <p:cNvSpPr>
            <a:spLocks noChangeArrowheads="1"/>
          </p:cNvSpPr>
          <p:nvPr/>
        </p:nvSpPr>
        <p:spPr bwMode="auto">
          <a:xfrm>
            <a:off x="6629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84" name="Rectangle 74"/>
          <p:cNvSpPr>
            <a:spLocks noChangeArrowheads="1"/>
          </p:cNvSpPr>
          <p:nvPr/>
        </p:nvSpPr>
        <p:spPr bwMode="auto">
          <a:xfrm>
            <a:off x="6705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85" name="Rectangle 75"/>
          <p:cNvSpPr>
            <a:spLocks noChangeArrowheads="1"/>
          </p:cNvSpPr>
          <p:nvPr/>
        </p:nvSpPr>
        <p:spPr bwMode="auto">
          <a:xfrm>
            <a:off x="6781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86" name="Rectangle 76"/>
          <p:cNvSpPr>
            <a:spLocks noChangeArrowheads="1"/>
          </p:cNvSpPr>
          <p:nvPr/>
        </p:nvSpPr>
        <p:spPr bwMode="auto">
          <a:xfrm>
            <a:off x="6858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87" name="Rectangle 77"/>
          <p:cNvSpPr>
            <a:spLocks noChangeArrowheads="1"/>
          </p:cNvSpPr>
          <p:nvPr/>
        </p:nvSpPr>
        <p:spPr bwMode="auto">
          <a:xfrm>
            <a:off x="6934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88" name="Rectangle 78"/>
          <p:cNvSpPr>
            <a:spLocks noChangeArrowheads="1"/>
          </p:cNvSpPr>
          <p:nvPr/>
        </p:nvSpPr>
        <p:spPr bwMode="auto">
          <a:xfrm>
            <a:off x="7010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89" name="Rectangle 79"/>
          <p:cNvSpPr>
            <a:spLocks noChangeArrowheads="1"/>
          </p:cNvSpPr>
          <p:nvPr/>
        </p:nvSpPr>
        <p:spPr bwMode="auto">
          <a:xfrm>
            <a:off x="7086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90" name="Rectangle 80"/>
          <p:cNvSpPr>
            <a:spLocks noChangeArrowheads="1"/>
          </p:cNvSpPr>
          <p:nvPr/>
        </p:nvSpPr>
        <p:spPr bwMode="auto">
          <a:xfrm>
            <a:off x="7162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91" name="Rectangle 81"/>
          <p:cNvSpPr>
            <a:spLocks noChangeArrowheads="1"/>
          </p:cNvSpPr>
          <p:nvPr/>
        </p:nvSpPr>
        <p:spPr bwMode="auto">
          <a:xfrm>
            <a:off x="7239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92" name="Rectangle 82"/>
          <p:cNvSpPr>
            <a:spLocks noChangeArrowheads="1"/>
          </p:cNvSpPr>
          <p:nvPr/>
        </p:nvSpPr>
        <p:spPr bwMode="auto">
          <a:xfrm>
            <a:off x="7315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93" name="Rectangle 83"/>
          <p:cNvSpPr>
            <a:spLocks noChangeArrowheads="1"/>
          </p:cNvSpPr>
          <p:nvPr/>
        </p:nvSpPr>
        <p:spPr bwMode="auto">
          <a:xfrm>
            <a:off x="7391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94" name="Rectangle 84"/>
          <p:cNvSpPr>
            <a:spLocks noChangeArrowheads="1"/>
          </p:cNvSpPr>
          <p:nvPr/>
        </p:nvSpPr>
        <p:spPr bwMode="auto">
          <a:xfrm>
            <a:off x="7467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95" name="Rectangle 85"/>
          <p:cNvSpPr>
            <a:spLocks noChangeArrowheads="1"/>
          </p:cNvSpPr>
          <p:nvPr/>
        </p:nvSpPr>
        <p:spPr bwMode="auto">
          <a:xfrm>
            <a:off x="7543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96" name="Rectangle 86"/>
          <p:cNvSpPr>
            <a:spLocks noChangeArrowheads="1"/>
          </p:cNvSpPr>
          <p:nvPr/>
        </p:nvSpPr>
        <p:spPr bwMode="auto">
          <a:xfrm>
            <a:off x="7620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97" name="Rectangle 87"/>
          <p:cNvSpPr>
            <a:spLocks noChangeArrowheads="1"/>
          </p:cNvSpPr>
          <p:nvPr/>
        </p:nvSpPr>
        <p:spPr bwMode="auto">
          <a:xfrm>
            <a:off x="7696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98" name="Rectangle 88"/>
          <p:cNvSpPr>
            <a:spLocks noChangeArrowheads="1"/>
          </p:cNvSpPr>
          <p:nvPr/>
        </p:nvSpPr>
        <p:spPr bwMode="auto">
          <a:xfrm>
            <a:off x="7772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199" name="Rectangle 89"/>
          <p:cNvSpPr>
            <a:spLocks noChangeArrowheads="1"/>
          </p:cNvSpPr>
          <p:nvPr/>
        </p:nvSpPr>
        <p:spPr bwMode="auto">
          <a:xfrm>
            <a:off x="7848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00" name="Rectangle 90"/>
          <p:cNvSpPr>
            <a:spLocks noChangeArrowheads="1"/>
          </p:cNvSpPr>
          <p:nvPr/>
        </p:nvSpPr>
        <p:spPr bwMode="auto">
          <a:xfrm>
            <a:off x="7924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01" name="Rectangle 91"/>
          <p:cNvSpPr>
            <a:spLocks noChangeArrowheads="1"/>
          </p:cNvSpPr>
          <p:nvPr/>
        </p:nvSpPr>
        <p:spPr bwMode="auto">
          <a:xfrm>
            <a:off x="8001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02" name="Rectangle 92"/>
          <p:cNvSpPr>
            <a:spLocks noChangeArrowheads="1"/>
          </p:cNvSpPr>
          <p:nvPr/>
        </p:nvSpPr>
        <p:spPr bwMode="auto">
          <a:xfrm>
            <a:off x="8077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03" name="Rectangle 93"/>
          <p:cNvSpPr>
            <a:spLocks noChangeArrowheads="1"/>
          </p:cNvSpPr>
          <p:nvPr/>
        </p:nvSpPr>
        <p:spPr bwMode="auto">
          <a:xfrm>
            <a:off x="8153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04" name="Rectangle 94"/>
          <p:cNvSpPr>
            <a:spLocks noChangeArrowheads="1"/>
          </p:cNvSpPr>
          <p:nvPr/>
        </p:nvSpPr>
        <p:spPr bwMode="auto">
          <a:xfrm>
            <a:off x="8229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05" name="Rectangle 95"/>
          <p:cNvSpPr>
            <a:spLocks noChangeArrowheads="1"/>
          </p:cNvSpPr>
          <p:nvPr/>
        </p:nvSpPr>
        <p:spPr bwMode="auto">
          <a:xfrm>
            <a:off x="8305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06" name="Rectangle 96"/>
          <p:cNvSpPr>
            <a:spLocks noChangeArrowheads="1"/>
          </p:cNvSpPr>
          <p:nvPr/>
        </p:nvSpPr>
        <p:spPr bwMode="auto">
          <a:xfrm>
            <a:off x="83820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07" name="Rectangle 97"/>
          <p:cNvSpPr>
            <a:spLocks noChangeArrowheads="1"/>
          </p:cNvSpPr>
          <p:nvPr/>
        </p:nvSpPr>
        <p:spPr bwMode="auto">
          <a:xfrm>
            <a:off x="84582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08" name="Rectangle 98"/>
          <p:cNvSpPr>
            <a:spLocks noChangeArrowheads="1"/>
          </p:cNvSpPr>
          <p:nvPr/>
        </p:nvSpPr>
        <p:spPr bwMode="auto">
          <a:xfrm>
            <a:off x="85344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09" name="Rectangle 99"/>
          <p:cNvSpPr>
            <a:spLocks noChangeArrowheads="1"/>
          </p:cNvSpPr>
          <p:nvPr/>
        </p:nvSpPr>
        <p:spPr bwMode="auto">
          <a:xfrm>
            <a:off x="86106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10" name="Rectangle 100"/>
          <p:cNvSpPr>
            <a:spLocks noChangeArrowheads="1"/>
          </p:cNvSpPr>
          <p:nvPr/>
        </p:nvSpPr>
        <p:spPr bwMode="auto">
          <a:xfrm>
            <a:off x="8686800" y="4876800"/>
            <a:ext cx="76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latin typeface="Arial" charset="0"/>
            </a:endParaRPr>
          </a:p>
        </p:txBody>
      </p:sp>
      <p:sp>
        <p:nvSpPr>
          <p:cNvPr id="211" name="Text Box 101"/>
          <p:cNvSpPr txBox="1">
            <a:spLocks noChangeArrowheads="1"/>
          </p:cNvSpPr>
          <p:nvPr/>
        </p:nvSpPr>
        <p:spPr bwMode="auto">
          <a:xfrm>
            <a:off x="381000" y="4800600"/>
            <a:ext cx="11001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latin typeface="Arial" charset="0"/>
              </a:rPr>
              <a:t>Memory</a:t>
            </a:r>
          </a:p>
        </p:txBody>
      </p:sp>
      <p:sp>
        <p:nvSpPr>
          <p:cNvPr id="212" name="Line 102"/>
          <p:cNvSpPr>
            <a:spLocks noChangeShapeType="1"/>
          </p:cNvSpPr>
          <p:nvPr/>
        </p:nvSpPr>
        <p:spPr bwMode="auto">
          <a:xfrm flipH="1">
            <a:off x="1447800" y="3733800"/>
            <a:ext cx="4572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" name="Line 103"/>
          <p:cNvSpPr>
            <a:spLocks noChangeShapeType="1"/>
          </p:cNvSpPr>
          <p:nvPr/>
        </p:nvSpPr>
        <p:spPr bwMode="auto">
          <a:xfrm flipH="1">
            <a:off x="1752600" y="3733800"/>
            <a:ext cx="4572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4" name="Line 104"/>
          <p:cNvSpPr>
            <a:spLocks noChangeShapeType="1"/>
          </p:cNvSpPr>
          <p:nvPr/>
        </p:nvSpPr>
        <p:spPr bwMode="auto">
          <a:xfrm flipH="1">
            <a:off x="2057400" y="3733800"/>
            <a:ext cx="5334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5" name="Line 105"/>
          <p:cNvSpPr>
            <a:spLocks noChangeShapeType="1"/>
          </p:cNvSpPr>
          <p:nvPr/>
        </p:nvSpPr>
        <p:spPr bwMode="auto">
          <a:xfrm flipH="1">
            <a:off x="2362200" y="3810000"/>
            <a:ext cx="533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6" name="Line 106"/>
          <p:cNvSpPr>
            <a:spLocks noChangeShapeType="1"/>
          </p:cNvSpPr>
          <p:nvPr/>
        </p:nvSpPr>
        <p:spPr bwMode="auto">
          <a:xfrm flipH="1">
            <a:off x="2667000" y="3810000"/>
            <a:ext cx="3048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7" name="Line 107"/>
          <p:cNvSpPr>
            <a:spLocks noChangeShapeType="1"/>
          </p:cNvSpPr>
          <p:nvPr/>
        </p:nvSpPr>
        <p:spPr bwMode="auto">
          <a:xfrm flipH="1">
            <a:off x="2971800" y="3810000"/>
            <a:ext cx="762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8" name="Line 108"/>
          <p:cNvSpPr>
            <a:spLocks noChangeShapeType="1"/>
          </p:cNvSpPr>
          <p:nvPr/>
        </p:nvSpPr>
        <p:spPr bwMode="auto">
          <a:xfrm>
            <a:off x="3124200" y="3810000"/>
            <a:ext cx="152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9" name="Text Box 109"/>
          <p:cNvSpPr txBox="1">
            <a:spLocks noChangeArrowheads="1"/>
          </p:cNvSpPr>
          <p:nvPr/>
        </p:nvSpPr>
        <p:spPr bwMode="auto">
          <a:xfrm>
            <a:off x="3260725" y="3776663"/>
            <a:ext cx="6413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600">
                <a:latin typeface="Arial" charset="0"/>
              </a:rPr>
              <a:t>…</a:t>
            </a:r>
          </a:p>
        </p:txBody>
      </p:sp>
      <p:sp>
        <p:nvSpPr>
          <p:cNvPr id="220" name="Line 110"/>
          <p:cNvSpPr>
            <a:spLocks noChangeShapeType="1"/>
          </p:cNvSpPr>
          <p:nvPr/>
        </p:nvSpPr>
        <p:spPr bwMode="auto">
          <a:xfrm flipV="1">
            <a:off x="1447800" y="51816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1" name="Text Box 112"/>
          <p:cNvSpPr txBox="1">
            <a:spLocks noChangeArrowheads="1"/>
          </p:cNvSpPr>
          <p:nvPr/>
        </p:nvSpPr>
        <p:spPr bwMode="auto">
          <a:xfrm>
            <a:off x="1219200" y="5715000"/>
            <a:ext cx="173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latin typeface="Arial" charset="0"/>
              </a:rPr>
              <a:t>Base address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1235186" y="3317462"/>
            <a:ext cx="2406428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buClr>
                <a:srgbClr val="CC0000"/>
              </a:buClr>
            </a:pPr>
            <a:r>
              <a:rPr lang="en-US" altLang="en-US" sz="2300" b="1" dirty="0" err="1">
                <a:latin typeface="Arial" charset="0"/>
              </a:rPr>
              <a:t>int</a:t>
            </a:r>
            <a:r>
              <a:rPr lang="en-US" altLang="en-US" sz="2300" b="1" dirty="0">
                <a:latin typeface="Arial" charset="0"/>
              </a:rPr>
              <a:t>  a, b, c, d[10]</a:t>
            </a:r>
          </a:p>
        </p:txBody>
      </p:sp>
    </p:spTree>
    <p:extLst>
      <p:ext uri="{BB962C8B-B14F-4D97-AF65-F5344CB8AC3E}">
        <p14:creationId xmlns:p14="http://schemas.microsoft.com/office/powerpoint/2010/main" val="179454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" grpId="0" animBg="1"/>
      <p:bldP spid="213" grpId="0" animBg="1"/>
      <p:bldP spid="214" grpId="0" animBg="1"/>
      <p:bldP spid="215" grpId="0" animBg="1"/>
      <p:bldP spid="216" grpId="0" animBg="1"/>
      <p:bldP spid="217" grpId="0" animBg="1"/>
      <p:bldP spid="2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An instruction may require a constant as input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An immediate instruction uses a constant number as one of the inputs (instead of a register operand)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Putting a constant in a register requires addition to register $zero (a special register that always has zero in it) -- since every instruction requires at least one operand to be a register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For example, putting the constant 1000 into a register: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endParaRPr lang="en-US" altLang="en-US" dirty="0">
              <a:latin typeface="Arial" charset="0"/>
            </a:endParaRPr>
          </a:p>
          <a:p>
            <a:pPr algn="ctr"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 err="1">
                <a:latin typeface="Arial" charset="0"/>
              </a:rPr>
              <a:t>addi</a:t>
            </a:r>
            <a:r>
              <a:rPr lang="en-US" altLang="en-US" dirty="0">
                <a:latin typeface="Arial" charset="0"/>
              </a:rPr>
              <a:t>   $s0, $zero, 1000   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Immediate Operands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90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0825" y="1219200"/>
            <a:ext cx="8642350" cy="4419600"/>
          </a:xfrm>
        </p:spPr>
        <p:txBody>
          <a:bodyPr>
            <a:noAutofit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sz="2400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400" dirty="0" err="1">
                <a:latin typeface="Arial" charset="0"/>
              </a:rPr>
              <a:t>addi</a:t>
            </a:r>
            <a:r>
              <a:rPr lang="en-US" altLang="en-US" sz="2400" dirty="0">
                <a:latin typeface="Arial" charset="0"/>
              </a:rPr>
              <a:t>   $s0, $zero, 1000	             # the program has base address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400" dirty="0">
                <a:latin typeface="Arial" charset="0"/>
              </a:rPr>
              <a:t>					#  1000 and this is saved in $s0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400" dirty="0">
                <a:latin typeface="Arial" charset="0"/>
              </a:rPr>
              <a:t>					# $zero is a register that always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400" dirty="0">
                <a:latin typeface="Arial" charset="0"/>
              </a:rPr>
              <a:t>					# equals zero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400" dirty="0" err="1">
                <a:latin typeface="Arial" charset="0"/>
              </a:rPr>
              <a:t>addi</a:t>
            </a:r>
            <a:r>
              <a:rPr lang="en-US" altLang="en-US" sz="2400" dirty="0">
                <a:latin typeface="Arial" charset="0"/>
              </a:rPr>
              <a:t>   $s1, $s0, 0		# this is the address of variable a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400" dirty="0" err="1">
                <a:latin typeface="Arial" charset="0"/>
              </a:rPr>
              <a:t>addi</a:t>
            </a:r>
            <a:r>
              <a:rPr lang="en-US" altLang="en-US" sz="2400" dirty="0">
                <a:latin typeface="Arial" charset="0"/>
              </a:rPr>
              <a:t>   $s2, $s0, 4		# this is the address of variable b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400" dirty="0" err="1">
                <a:latin typeface="Arial" charset="0"/>
              </a:rPr>
              <a:t>addi</a:t>
            </a:r>
            <a:r>
              <a:rPr lang="en-US" altLang="en-US" sz="2400" dirty="0">
                <a:latin typeface="Arial" charset="0"/>
              </a:rPr>
              <a:t>   $s3, $s0, 8		# this is the address of variable c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400" dirty="0" err="1">
                <a:latin typeface="Arial" charset="0"/>
              </a:rPr>
              <a:t>addi</a:t>
            </a:r>
            <a:r>
              <a:rPr lang="en-US" altLang="en-US" sz="2400" dirty="0">
                <a:latin typeface="Arial" charset="0"/>
              </a:rPr>
              <a:t>   $s4, $s0, 12		# this is the address of variable d[0]</a:t>
            </a:r>
            <a:endParaRPr lang="en-US" sz="24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510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  <a:defRPr/>
            </a:pPr>
            <a:r>
              <a:rPr lang="en-US" altLang="en-US" dirty="0"/>
              <a:t>The format of a load instruction: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defRPr/>
            </a:pPr>
            <a:endParaRPr lang="en-US" altLang="en-US" dirty="0"/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          </a:t>
            </a:r>
            <a:r>
              <a:rPr lang="en-US" altLang="en-US" dirty="0">
                <a:solidFill>
                  <a:schemeClr val="accent2"/>
                </a:solidFill>
              </a:rPr>
              <a:t>destination register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                            </a:t>
            </a:r>
            <a:r>
              <a:rPr lang="en-US" altLang="en-US" dirty="0">
                <a:solidFill>
                  <a:schemeClr val="accent2"/>
                </a:solidFill>
              </a:rPr>
              <a:t>source address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                   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       </a:t>
            </a:r>
            <a:r>
              <a:rPr lang="en-US" altLang="en-US" dirty="0" err="1"/>
              <a:t>lw</a:t>
            </a:r>
            <a:r>
              <a:rPr lang="en-US" altLang="en-US" dirty="0"/>
              <a:t>    $t0,   8($t3)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endParaRPr lang="en-US" altLang="en-US" dirty="0"/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</a:t>
            </a:r>
            <a:r>
              <a:rPr lang="en-US" altLang="en-US" dirty="0">
                <a:solidFill>
                  <a:srgbClr val="CC0000"/>
                </a:solidFill>
              </a:rPr>
              <a:t>any register</a:t>
            </a:r>
          </a:p>
          <a:p>
            <a:pPr marL="1835150" indent="-1835150"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               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</a:rPr>
              <a:t>a constant that is added to the register in brackets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17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Memory Instruction Format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Line 5"/>
          <p:cNvSpPr>
            <a:spLocks noChangeShapeType="1"/>
          </p:cNvSpPr>
          <p:nvPr/>
        </p:nvSpPr>
        <p:spPr bwMode="auto">
          <a:xfrm flipH="1">
            <a:off x="2590800" y="2438400"/>
            <a:ext cx="3048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 flipH="1">
            <a:off x="3352800" y="2895600"/>
            <a:ext cx="8382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 flipV="1">
            <a:off x="2057400" y="3886200"/>
            <a:ext cx="3810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 flipV="1">
            <a:off x="2057400" y="3886200"/>
            <a:ext cx="1371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 flipH="1" flipV="1">
            <a:off x="3124200" y="3810000"/>
            <a:ext cx="22860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43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  <a:defRPr/>
            </a:pPr>
            <a:r>
              <a:rPr lang="en-US" altLang="en-US" dirty="0"/>
              <a:t>The format of a store instruction: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defRPr/>
            </a:pPr>
            <a:endParaRPr lang="en-US" altLang="en-US" dirty="0"/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          </a:t>
            </a:r>
            <a:r>
              <a:rPr lang="en-US" altLang="en-US" dirty="0">
                <a:solidFill>
                  <a:schemeClr val="accent2"/>
                </a:solidFill>
              </a:rPr>
              <a:t>source register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                         </a:t>
            </a:r>
            <a:r>
              <a:rPr lang="en-US" altLang="en-US" dirty="0">
                <a:solidFill>
                  <a:schemeClr val="accent2"/>
                </a:solidFill>
              </a:rPr>
              <a:t>destination address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                   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       </a:t>
            </a:r>
            <a:r>
              <a:rPr lang="en-US" altLang="en-US" dirty="0" err="1"/>
              <a:t>sw</a:t>
            </a:r>
            <a:r>
              <a:rPr lang="en-US" altLang="en-US" dirty="0"/>
              <a:t>    $t0,   8($t3)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endParaRPr lang="en-US" altLang="en-US" dirty="0"/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</a:t>
            </a:r>
            <a:r>
              <a:rPr lang="en-US" altLang="en-US" dirty="0">
                <a:solidFill>
                  <a:srgbClr val="CC0000"/>
                </a:solidFill>
              </a:rPr>
              <a:t>any register</a:t>
            </a:r>
          </a:p>
          <a:p>
            <a:pPr marL="1781175" indent="-1781175" eaLnBrk="1" hangingPunct="1">
              <a:spcBef>
                <a:spcPct val="0"/>
              </a:spcBef>
              <a:buClr>
                <a:srgbClr val="CC0000"/>
              </a:buClr>
              <a:buFontTx/>
              <a:buNone/>
              <a:defRPr/>
            </a:pPr>
            <a:r>
              <a:rPr lang="en-US" altLang="en-US" dirty="0"/>
              <a:t>                 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</a:rPr>
              <a:t>a constant that is added to the register in brackets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Memory Instruction Format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Line 5"/>
          <p:cNvSpPr>
            <a:spLocks noChangeShapeType="1"/>
          </p:cNvSpPr>
          <p:nvPr/>
        </p:nvSpPr>
        <p:spPr bwMode="auto">
          <a:xfrm flipH="1">
            <a:off x="2590800" y="2438400"/>
            <a:ext cx="3048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 flipH="1">
            <a:off x="3429000" y="2895600"/>
            <a:ext cx="762000" cy="5922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 flipV="1">
            <a:off x="2057400" y="3886200"/>
            <a:ext cx="3810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 flipV="1">
            <a:off x="2057400" y="3903502"/>
            <a:ext cx="1752600" cy="5922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 flipH="1" flipV="1">
            <a:off x="3276600" y="3886200"/>
            <a:ext cx="762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6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Convert to assembly: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C code:     d[3]  = d[2] + a;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                  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/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19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81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20000"/>
          </a:bodyPr>
          <a:lstStyle/>
          <a:p>
            <a:pPr marL="514350" indent="-514350">
              <a:buClr>
                <a:srgbClr val="1111FF"/>
              </a:buClr>
              <a:buSzPct val="100000"/>
              <a:buFont typeface="+mj-lt"/>
              <a:buAutoNum type="arabicPeriod"/>
            </a:pPr>
            <a:r>
              <a:rPr lang="en-US" altLang="en-US" b="1" dirty="0">
                <a:solidFill>
                  <a:srgbClr val="3333CC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Functional Design of Instruction Set</a:t>
            </a:r>
          </a:p>
          <a:p>
            <a:pPr marL="0" lvl="1" indent="0">
              <a:buClr>
                <a:srgbClr val="1111FF"/>
              </a:buClr>
              <a:buSzPct val="100000"/>
              <a:buNone/>
            </a:pPr>
            <a:r>
              <a:rPr lang="en-US" altLang="en-US" b="1" dirty="0">
                <a:solidFill>
                  <a:srgbClr val="3333CC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a.k.a. ISA Basic (Today’s Topic) (2.1~2.5)</a:t>
            </a:r>
          </a:p>
          <a:p>
            <a:pPr marL="514350" indent="-514350">
              <a:buClr>
                <a:srgbClr val="1111FF"/>
              </a:buClr>
              <a:buSzPct val="100000"/>
              <a:buFont typeface="+mj-lt"/>
              <a:buAutoNum type="arabicPeriod"/>
            </a:pPr>
            <a:endParaRPr lang="en-US" altLang="en-US" b="1" dirty="0">
              <a:solidFill>
                <a:srgbClr val="3333CC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ea typeface="黑体" panose="02010609060101010101" pitchFamily="49" charset="-122"/>
              <a:cs typeface="Times New Roman" panose="02020603050405020304" pitchFamily="18" charset="0"/>
              <a:sym typeface="+mn-ea"/>
            </a:endParaRPr>
          </a:p>
          <a:p>
            <a:pPr marL="514350" indent="-514350">
              <a:buClr>
                <a:srgbClr val="1111FF"/>
              </a:buClr>
              <a:buSzPct val="100000"/>
              <a:buFont typeface="+mj-lt"/>
              <a:buAutoNum type="arabicPeriod"/>
            </a:pPr>
            <a:r>
              <a:rPr lang="en-US" altLang="en-US" b="1" dirty="0">
                <a:solidFill>
                  <a:srgbClr val="3333CC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More ISA</a:t>
            </a:r>
          </a:p>
          <a:p>
            <a:pPr marL="400050" lvl="1" indent="0">
              <a:buClr>
                <a:srgbClr val="1111FF"/>
              </a:buClr>
              <a:buSzPct val="100000"/>
              <a:buNone/>
            </a:pPr>
            <a:r>
              <a:rPr lang="en-US" altLang="en-US" b="1" dirty="0">
                <a:solidFill>
                  <a:srgbClr val="3333CC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	Detailed ISA, Endian-ness, Addressing, </a:t>
            </a:r>
            <a:br>
              <a:rPr lang="en-US" altLang="en-US" b="1" dirty="0">
                <a:solidFill>
                  <a:srgbClr val="3333CC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</a:br>
            <a:r>
              <a:rPr lang="en-US" altLang="en-US" b="1" dirty="0">
                <a:solidFill>
                  <a:srgbClr val="3333CC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	CISC vs RISC</a:t>
            </a:r>
          </a:p>
          <a:p>
            <a:pPr marL="514350" indent="-514350">
              <a:buClr>
                <a:srgbClr val="1111FF"/>
              </a:buClr>
              <a:buSzPct val="100000"/>
              <a:buFont typeface="+mj-lt"/>
              <a:buAutoNum type="arabicPeriod"/>
            </a:pPr>
            <a:endParaRPr lang="en-US" altLang="en-US" b="1" dirty="0">
              <a:solidFill>
                <a:srgbClr val="3333CC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514350" indent="-514350">
              <a:buClr>
                <a:srgbClr val="1111FF"/>
              </a:buClr>
              <a:buSzPct val="100000"/>
              <a:buFont typeface="+mj-lt"/>
              <a:buAutoNum type="arabicPeriod"/>
            </a:pPr>
            <a:r>
              <a:rPr lang="en-US" altLang="en-US" b="1" dirty="0">
                <a:solidFill>
                  <a:srgbClr val="3333CC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More Detailed MIPS ISA</a:t>
            </a:r>
          </a:p>
          <a:p>
            <a:pPr marL="800100" lvl="2" indent="0">
              <a:buClr>
                <a:srgbClr val="1111FF"/>
              </a:buClr>
              <a:buSzPct val="100000"/>
              <a:buNone/>
            </a:pPr>
            <a:r>
              <a:rPr lang="en-US" altLang="en-US" b="1" dirty="0">
                <a:solidFill>
                  <a:srgbClr val="3333CC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黑体" panose="02010609060101010101" pitchFamily="49" charset="-122"/>
                <a:cs typeface="Times New Roman" panose="02020603050405020304" pitchFamily="18" charset="0"/>
              </a:rPr>
              <a:t>Types of MIPS ISA, Procedure call, Programming with MIPS Assembly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0.0</a:t>
            </a:r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0" y="1282065"/>
            <a:ext cx="9570085" cy="750570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rgbClr val="999999"/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endParaRPr lang="en-US" altLang="en-US" sz="3600" b="1" dirty="0">
              <a:solidFill>
                <a:srgbClr val="3333CC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Arial" panose="020B0604020202020204" pitchFamily="34" charset="0"/>
              <a:ea typeface="黑体" panose="02010609060101010101" pitchFamily="49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80643" y="2913857"/>
            <a:ext cx="4341813" cy="750887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rgbClr val="999999"/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20000"/>
              </a:lnSpc>
            </a:pPr>
            <a:endParaRPr lang="en-US" altLang="en-US" sz="3600" b="1" dirty="0">
              <a:solidFill>
                <a:srgbClr val="3333CC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Arial" panose="020B0604020202020204" pitchFamily="34" charset="0"/>
              <a:sym typeface="+mn-ea"/>
            </a:endParaRPr>
          </a:p>
        </p:txBody>
      </p:sp>
      <p:sp>
        <p:nvSpPr>
          <p:cNvPr id="10" name="Rectangle 12"/>
          <p:cNvSpPr>
            <a:spLocks noChangeArrowheads="1"/>
          </p:cNvSpPr>
          <p:nvPr/>
        </p:nvSpPr>
        <p:spPr bwMode="auto">
          <a:xfrm>
            <a:off x="80328" y="4170522"/>
            <a:ext cx="5203825" cy="750888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rgbClr val="999999"/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endParaRPr lang="zh-CN" altLang="en-US" sz="3600" b="1" dirty="0">
              <a:solidFill>
                <a:srgbClr val="595959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0834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Convert to assembly: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C code:     d[3]  = d[2] + a;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Assembly:  # </a:t>
            </a:r>
            <a:r>
              <a:rPr lang="en-US" altLang="en-US" dirty="0" err="1">
                <a:latin typeface="Arial" charset="0"/>
              </a:rPr>
              <a:t>addi</a:t>
            </a:r>
            <a:r>
              <a:rPr lang="en-US" altLang="en-US" dirty="0">
                <a:latin typeface="Arial" charset="0"/>
              </a:rPr>
              <a:t> instructions as before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                  </a:t>
            </a:r>
            <a:r>
              <a:rPr lang="en-US" altLang="en-US" dirty="0" err="1">
                <a:latin typeface="Arial" charset="0"/>
              </a:rPr>
              <a:t>lw</a:t>
            </a:r>
            <a:r>
              <a:rPr lang="en-US" altLang="en-US" dirty="0">
                <a:latin typeface="Arial" charset="0"/>
              </a:rPr>
              <a:t>      $t0, 8($s4)     #  d[2] is brought into $t0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                  </a:t>
            </a:r>
            <a:r>
              <a:rPr lang="en-US" altLang="en-US" dirty="0" err="1">
                <a:latin typeface="Arial" charset="0"/>
              </a:rPr>
              <a:t>lw</a:t>
            </a:r>
            <a:r>
              <a:rPr lang="en-US" altLang="en-US" dirty="0">
                <a:latin typeface="Arial" charset="0"/>
              </a:rPr>
              <a:t>      $t1, 0($s1)     #   a  is brought into $t1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                  add   $t0, $t0, $t1    #  the sum is in $t0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                  </a:t>
            </a:r>
            <a:r>
              <a:rPr lang="en-US" altLang="en-US" dirty="0" err="1">
                <a:latin typeface="Arial" charset="0"/>
              </a:rPr>
              <a:t>sw</a:t>
            </a:r>
            <a:r>
              <a:rPr lang="en-US" altLang="en-US" dirty="0">
                <a:latin typeface="Arial" charset="0"/>
              </a:rPr>
              <a:t>     $t0, 12($s4)   #  $t0 is stored into d[3]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solidFill>
                  <a:schemeClr val="accent2"/>
                </a:solidFill>
                <a:latin typeface="Arial" charset="0"/>
              </a:rPr>
              <a:t>Assembly version of the code continues to expand!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20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36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and hardware are logically equal.</a:t>
            </a:r>
          </a:p>
          <a:p>
            <a:r>
              <a:rPr lang="en-US" dirty="0"/>
              <a:t>Architecture decides which functional will be implemented by instructions. Three characteristics should be taken into consideration:</a:t>
            </a:r>
          </a:p>
          <a:p>
            <a:pPr lvl="1"/>
            <a:r>
              <a:rPr lang="en-US" dirty="0"/>
              <a:t>Speed</a:t>
            </a:r>
          </a:p>
          <a:p>
            <a:pPr lvl="1"/>
            <a:r>
              <a:rPr lang="en-US" dirty="0"/>
              <a:t>Cost</a:t>
            </a:r>
          </a:p>
          <a:p>
            <a:pPr lvl="1"/>
            <a:r>
              <a:rPr lang="en-US" dirty="0"/>
              <a:t>Flexibility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21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F2F2F2"/>
                </a:solidFill>
                <a:ea typeface="华文中宋" panose="02010600040101010101" pitchFamily="2" charset="-122"/>
              </a:rPr>
              <a:t>Basics of Instruction Design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1.3</a:t>
            </a:r>
          </a:p>
        </p:txBody>
      </p:sp>
    </p:spTree>
    <p:extLst>
      <p:ext uri="{BB962C8B-B14F-4D97-AF65-F5344CB8AC3E}">
        <p14:creationId xmlns:p14="http://schemas.microsoft.com/office/powerpoint/2010/main" val="3949232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Which operation should be provided? How many operation should be provided?</a:t>
            </a:r>
          </a:p>
          <a:p>
            <a:pPr lvl="1"/>
            <a:r>
              <a:rPr lang="en-US" dirty="0"/>
              <a:t>A instruction set with only LD/ST/INC/BRN is enough.</a:t>
            </a:r>
          </a:p>
          <a:p>
            <a:pPr lvl="1"/>
            <a:r>
              <a:rPr lang="en-US" dirty="0"/>
              <a:t>But it is not practical. </a:t>
            </a:r>
            <a:r>
              <a:rPr lang="en-US" dirty="0">
                <a:solidFill>
                  <a:srgbClr val="FF0000"/>
                </a:solidFill>
              </a:rPr>
              <a:t>Why</a:t>
            </a:r>
            <a:r>
              <a:rPr lang="en-US" dirty="0"/>
              <a:t>?</a:t>
            </a:r>
          </a:p>
          <a:p>
            <a:r>
              <a:rPr lang="en-US" dirty="0"/>
              <a:t>How to designate the operands? How many operand can be inferred by a instruction?</a:t>
            </a:r>
          </a:p>
          <a:p>
            <a:pPr lvl="1"/>
            <a:r>
              <a:rPr lang="en-US" dirty="0"/>
              <a:t>Most of the operations are dyadic(双值运算) (A&lt;=A+B)</a:t>
            </a:r>
          </a:p>
          <a:p>
            <a:pPr lvl="1"/>
            <a:r>
              <a:rPr lang="en-US" dirty="0"/>
              <a:t>Some are monadic(单值运算）(A&lt;=~B)</a:t>
            </a:r>
          </a:p>
          <a:p>
            <a:r>
              <a:rPr lang="en-US" dirty="0"/>
              <a:t>How to encode all these instructions into a formal format?</a:t>
            </a:r>
          </a:p>
          <a:p>
            <a:r>
              <a:rPr lang="en-US" dirty="0">
                <a:solidFill>
                  <a:srgbClr val="FF0000"/>
                </a:solidFill>
              </a:rPr>
              <a:t>Challenge</a:t>
            </a:r>
            <a:r>
              <a:rPr lang="en-US" dirty="0"/>
              <a:t>: How to encode the operation in less bits?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22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F2F2F2"/>
                </a:solidFill>
                <a:ea typeface="华文中宋" panose="02010600040101010101" pitchFamily="2" charset="-122"/>
              </a:rPr>
              <a:t>Basics of Instruction Design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1.3</a:t>
            </a:r>
          </a:p>
        </p:txBody>
      </p:sp>
    </p:spTree>
    <p:extLst>
      <p:ext uri="{BB962C8B-B14F-4D97-AF65-F5344CB8AC3E}">
        <p14:creationId xmlns:p14="http://schemas.microsoft.com/office/powerpoint/2010/main" val="9624485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0825" y="1007265"/>
            <a:ext cx="8642350" cy="3259934"/>
          </a:xfrm>
        </p:spPr>
        <p:txBody>
          <a:bodyPr>
            <a:normAutofit fontScale="625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Decimal        35</a:t>
            </a:r>
            <a:r>
              <a:rPr lang="en-US" altLang="en-US" baseline="-25000" dirty="0">
                <a:latin typeface="Arial" charset="0"/>
              </a:rPr>
              <a:t>10  </a:t>
            </a:r>
            <a:r>
              <a:rPr lang="en-US" altLang="en-US" dirty="0">
                <a:latin typeface="Arial" charset="0"/>
              </a:rPr>
              <a:t>=  3 x 10</a:t>
            </a:r>
            <a:r>
              <a:rPr lang="en-US" altLang="en-US" baseline="30000" dirty="0">
                <a:latin typeface="Arial" charset="0"/>
              </a:rPr>
              <a:t>1</a:t>
            </a:r>
            <a:r>
              <a:rPr lang="en-US" altLang="en-US" dirty="0">
                <a:latin typeface="Arial" charset="0"/>
              </a:rPr>
              <a:t>  + 5 x 10</a:t>
            </a:r>
            <a:r>
              <a:rPr lang="en-US" altLang="en-US" baseline="30000" dirty="0">
                <a:latin typeface="Arial" charset="0"/>
              </a:rPr>
              <a:t>0</a:t>
            </a:r>
            <a:endParaRPr lang="en-US" altLang="en-US" dirty="0">
              <a:latin typeface="Arial" charset="0"/>
            </a:endParaRPr>
          </a:p>
          <a:p>
            <a:pPr lvl="1"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D to B</a:t>
            </a:r>
          </a:p>
          <a:p>
            <a:pPr lvl="1" eaLnBrk="1" hangingPunct="1">
              <a:spcBef>
                <a:spcPct val="0"/>
              </a:spcBef>
              <a:buClr>
                <a:srgbClr val="CC0000"/>
              </a:buClr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Binary          00100011</a:t>
            </a:r>
            <a:r>
              <a:rPr lang="en-US" altLang="en-US" baseline="-25000" dirty="0">
                <a:latin typeface="Arial" charset="0"/>
              </a:rPr>
              <a:t>2  </a:t>
            </a:r>
            <a:r>
              <a:rPr lang="en-US" altLang="en-US" dirty="0">
                <a:latin typeface="Arial" charset="0"/>
              </a:rPr>
              <a:t>=  1 x 2</a:t>
            </a:r>
            <a:r>
              <a:rPr lang="en-US" altLang="en-US" baseline="30000" dirty="0">
                <a:latin typeface="Arial" charset="0"/>
              </a:rPr>
              <a:t>5</a:t>
            </a:r>
            <a:r>
              <a:rPr lang="en-US" altLang="en-US" dirty="0">
                <a:latin typeface="Arial" charset="0"/>
              </a:rPr>
              <a:t>  +  1 x 2</a:t>
            </a:r>
            <a:r>
              <a:rPr lang="en-US" altLang="en-US" baseline="30000" dirty="0">
                <a:latin typeface="Arial" charset="0"/>
              </a:rPr>
              <a:t>1</a:t>
            </a:r>
            <a:r>
              <a:rPr lang="en-US" altLang="en-US" dirty="0">
                <a:latin typeface="Arial" charset="0"/>
              </a:rPr>
              <a:t>  +  1 x 2</a:t>
            </a:r>
            <a:r>
              <a:rPr lang="en-US" altLang="en-US" baseline="30000" dirty="0">
                <a:latin typeface="Arial" charset="0"/>
              </a:rPr>
              <a:t>0</a:t>
            </a:r>
          </a:p>
          <a:p>
            <a:pPr lvl="1"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B to D</a:t>
            </a:r>
            <a:endParaRPr lang="en-US" altLang="en-US" baseline="-25000" dirty="0">
              <a:latin typeface="Arial" charset="0"/>
            </a:endParaRPr>
          </a:p>
          <a:p>
            <a:pPr lvl="1" eaLnBrk="1" hangingPunct="1">
              <a:spcBef>
                <a:spcPct val="0"/>
              </a:spcBef>
              <a:buClr>
                <a:srgbClr val="CC0000"/>
              </a:buClr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Hexadecimal (compact representation)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                    0x 23    or   23</a:t>
            </a:r>
            <a:r>
              <a:rPr lang="en-US" altLang="en-US" baseline="-25000" dirty="0">
                <a:latin typeface="Arial" charset="0"/>
              </a:rPr>
              <a:t>hex     </a:t>
            </a:r>
            <a:r>
              <a:rPr lang="en-US" altLang="en-US" dirty="0">
                <a:latin typeface="Arial" charset="0"/>
              </a:rPr>
              <a:t>=   2 x 16</a:t>
            </a:r>
            <a:r>
              <a:rPr lang="en-US" altLang="en-US" baseline="30000" dirty="0">
                <a:latin typeface="Arial" charset="0"/>
              </a:rPr>
              <a:t>1</a:t>
            </a:r>
            <a:r>
              <a:rPr lang="en-US" altLang="en-US" dirty="0">
                <a:latin typeface="Arial" charset="0"/>
              </a:rPr>
              <a:t>  +  3 x 16</a:t>
            </a:r>
            <a:r>
              <a:rPr lang="en-US" altLang="en-US" baseline="30000" dirty="0">
                <a:latin typeface="Arial" charset="0"/>
              </a:rPr>
              <a:t>0</a:t>
            </a:r>
            <a:endParaRPr lang="en-US" altLang="en-US" baseline="-25000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baseline="-25000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baseline="-25000" dirty="0">
                <a:latin typeface="Arial" charset="0"/>
              </a:rPr>
              <a:t>             </a:t>
            </a:r>
            <a:r>
              <a:rPr lang="en-US" altLang="en-US" dirty="0">
                <a:latin typeface="Arial" charset="0"/>
              </a:rPr>
              <a:t>0-15 (decimal)   </a:t>
            </a:r>
            <a:r>
              <a:rPr lang="en-US" altLang="en-US" dirty="0">
                <a:latin typeface="Arial" charset="0"/>
                <a:sym typeface="Wingdings" charset="2"/>
              </a:rPr>
              <a:t>   0-9, a-f  (hex)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23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Recap – Numeric Representations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304800" y="4419600"/>
            <a:ext cx="208915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Dec  Binary  Hex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  0    0000     00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  1    0001     01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  2    0010     02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  3    0011     03</a:t>
            </a: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2514600" y="4419600"/>
            <a:ext cx="208915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Dec  Binary  Hex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  4    0100     04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  5    0101     05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  6    0110     06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  7    0111     07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4648200" y="4419600"/>
            <a:ext cx="208915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Dec  Binary  Hex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  8    1000     08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  9    1001     09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10    1010     0a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11    1011     0b</a:t>
            </a: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6781800" y="4419600"/>
            <a:ext cx="208915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Dec  Binary  Hex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12    1100     0c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13    1101     0d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14    1110     0e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15    1111     0f</a:t>
            </a:r>
          </a:p>
        </p:txBody>
      </p:sp>
      <p:sp>
        <p:nvSpPr>
          <p:cNvPr id="12" name="Line 11"/>
          <p:cNvSpPr>
            <a:spLocks noChangeShapeType="1"/>
          </p:cNvSpPr>
          <p:nvPr/>
        </p:nvSpPr>
        <p:spPr bwMode="auto">
          <a:xfrm>
            <a:off x="2438400" y="4343400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12"/>
          <p:cNvSpPr>
            <a:spLocks noChangeShapeType="1"/>
          </p:cNvSpPr>
          <p:nvPr/>
        </p:nvSpPr>
        <p:spPr bwMode="auto">
          <a:xfrm>
            <a:off x="4648200" y="4343400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13"/>
          <p:cNvSpPr>
            <a:spLocks noChangeShapeType="1"/>
          </p:cNvSpPr>
          <p:nvPr/>
        </p:nvSpPr>
        <p:spPr bwMode="auto">
          <a:xfrm>
            <a:off x="6781800" y="4267200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394511" y="1295400"/>
            <a:ext cx="1298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eaLnBrk="1" hangingPunct="1">
              <a:buClr>
                <a:srgbClr val="CC0000"/>
              </a:buClr>
            </a:pPr>
            <a:r>
              <a:rPr lang="en-US" altLang="en-US" b="1" dirty="0">
                <a:latin typeface="Arial" charset="0"/>
              </a:rPr>
              <a:t>35</a:t>
            </a:r>
            <a:r>
              <a:rPr lang="en-US" altLang="en-US" b="1" baseline="-25000" dirty="0">
                <a:latin typeface="Arial" charset="0"/>
              </a:rPr>
              <a:t>10</a:t>
            </a:r>
            <a:r>
              <a:rPr lang="en-US" altLang="en-US" b="1" dirty="0">
                <a:latin typeface="Arial" charset="0"/>
                <a:sym typeface="Wingdings"/>
              </a:rPr>
              <a:t></a:t>
            </a:r>
            <a:endParaRPr lang="en-US" altLang="en-US" b="1" baseline="-25000" dirty="0"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96794" y="1295400"/>
            <a:ext cx="17401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eaLnBrk="1" hangingPunct="1">
              <a:buClr>
                <a:srgbClr val="CC0000"/>
              </a:buClr>
            </a:pPr>
            <a:r>
              <a:rPr lang="en-US" altLang="en-US" b="1" dirty="0">
                <a:latin typeface="Arial" charset="0"/>
                <a:sym typeface="Wingdings"/>
              </a:rPr>
              <a:t>00100011</a:t>
            </a:r>
            <a:r>
              <a:rPr lang="en-US" altLang="en-US" b="1" baseline="-25000" dirty="0">
                <a:latin typeface="Arial" charset="0"/>
                <a:sym typeface="Wingdings"/>
              </a:rPr>
              <a:t>2</a:t>
            </a:r>
            <a:endParaRPr lang="en-US" altLang="en-US" b="1" baseline="-25000" dirty="0">
              <a:latin typeface="Arial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349375" y="2221468"/>
            <a:ext cx="1949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eaLnBrk="1" hangingPunct="1">
              <a:buClr>
                <a:srgbClr val="CC0000"/>
              </a:buClr>
            </a:pPr>
            <a:r>
              <a:rPr lang="en-US" altLang="en-US" b="1" dirty="0">
                <a:latin typeface="Arial" charset="0"/>
                <a:sym typeface="Wingdings"/>
              </a:rPr>
              <a:t>10011100</a:t>
            </a:r>
            <a:r>
              <a:rPr lang="en-US" altLang="en-US" b="1" baseline="-25000" dirty="0">
                <a:latin typeface="Arial" charset="0"/>
                <a:sym typeface="Wingdings"/>
              </a:rPr>
              <a:t>2</a:t>
            </a:r>
            <a:r>
              <a:rPr lang="en-US" altLang="en-US" b="1" dirty="0">
                <a:latin typeface="Arial" charset="0"/>
                <a:sym typeface="Wingdings"/>
              </a:rPr>
              <a:t>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698013" y="2221468"/>
            <a:ext cx="1200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eaLnBrk="1" hangingPunct="1">
              <a:buClr>
                <a:srgbClr val="CC0000"/>
              </a:buClr>
            </a:pPr>
            <a:r>
              <a:rPr lang="en-US" altLang="en-US" b="1" dirty="0">
                <a:latin typeface="Arial" charset="0"/>
                <a:sym typeface="Wingdings"/>
              </a:rPr>
              <a:t>1</a:t>
            </a:r>
            <a:r>
              <a:rPr lang="en-US" altLang="en-US" b="1" dirty="0">
                <a:latin typeface="Arial" charset="0"/>
              </a:rPr>
              <a:t>56</a:t>
            </a:r>
            <a:r>
              <a:rPr lang="en-US" altLang="en-US" b="1" baseline="-25000" dirty="0">
                <a:latin typeface="Arial" charset="0"/>
              </a:rPr>
              <a:t>10</a:t>
            </a:r>
            <a:endParaRPr lang="en-US" altLang="en-US" b="1" dirty="0">
              <a:latin typeface="Arial" charset="0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96453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0825" y="4135457"/>
            <a:ext cx="8642350" cy="221374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Negation Shortcut </a:t>
            </a:r>
          </a:p>
          <a:p>
            <a:pPr lvl="1"/>
            <a:r>
              <a:rPr lang="en-US" dirty="0"/>
              <a:t>2</a:t>
            </a:r>
            <a:r>
              <a:rPr lang="en-US" baseline="-25000" dirty="0"/>
              <a:t>ten</a:t>
            </a:r>
            <a:r>
              <a:rPr lang="en-US" dirty="0"/>
              <a:t> 0000 0000 0000 0000 0000 0000 0000 0010</a:t>
            </a:r>
            <a:r>
              <a:rPr lang="en-US" baseline="-25000" dirty="0"/>
              <a:t>two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Negating this number by inverting all bits and adding 1</a:t>
            </a:r>
          </a:p>
          <a:p>
            <a:pPr lvl="1"/>
            <a:r>
              <a:rPr lang="en-US" dirty="0"/>
              <a:t>Vice</a:t>
            </a:r>
            <a:r>
              <a:rPr lang="zh-CN" altLang="en-US" dirty="0"/>
              <a:t> </a:t>
            </a:r>
            <a:r>
              <a:rPr lang="en-US" dirty="0"/>
              <a:t>versa</a:t>
            </a:r>
          </a:p>
          <a:p>
            <a:pPr lvl="1"/>
            <a:endParaRPr lang="en-US" dirty="0"/>
          </a:p>
          <a:p>
            <a:pPr lvl="1"/>
            <a:endParaRPr lang="fi-FI" dirty="0"/>
          </a:p>
          <a:p>
            <a:pPr lvl="1"/>
            <a:endParaRPr lang="fi-FI" dirty="0"/>
          </a:p>
          <a:p>
            <a:pPr lvl="1"/>
            <a:endParaRPr lang="fi-FI" dirty="0"/>
          </a:p>
          <a:p>
            <a:pPr lvl="1"/>
            <a:endParaRPr lang="fi-FI" dirty="0"/>
          </a:p>
          <a:p>
            <a:pPr lvl="1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24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Singed and Unsinged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36581" y="996136"/>
            <a:ext cx="86868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dirty="0">
                <a:latin typeface="LetterGothicStd" charset="0"/>
              </a:rPr>
              <a:t>0000 0000 0000 0000 0000 0000 0000 0000</a:t>
            </a:r>
            <a:r>
              <a:rPr lang="cs-CZ" sz="800" dirty="0">
                <a:latin typeface="LetterGothicStd" charset="0"/>
              </a:rPr>
              <a:t>two </a:t>
            </a:r>
            <a:r>
              <a:rPr lang="cs-CZ" dirty="0">
                <a:latin typeface="LetterGothicStd" charset="0"/>
              </a:rPr>
              <a:t>= 0</a:t>
            </a:r>
            <a:r>
              <a:rPr lang="cs-CZ" sz="800" dirty="0">
                <a:latin typeface="LetterGothicStd" charset="0"/>
              </a:rPr>
              <a:t>ten</a:t>
            </a:r>
          </a:p>
          <a:p>
            <a:r>
              <a:rPr lang="cs-CZ" sz="800" dirty="0">
                <a:latin typeface="LetterGothicStd" charset="0"/>
              </a:rPr>
              <a:t> </a:t>
            </a:r>
            <a:r>
              <a:rPr lang="cs-CZ" dirty="0">
                <a:latin typeface="LetterGothicStd" charset="0"/>
              </a:rPr>
              <a:t>0000 0000 0000 0000 0000 0000 0000 0001</a:t>
            </a:r>
            <a:r>
              <a:rPr lang="cs-CZ" sz="800" dirty="0">
                <a:latin typeface="LetterGothicStd" charset="0"/>
              </a:rPr>
              <a:t>two </a:t>
            </a:r>
            <a:r>
              <a:rPr lang="cs-CZ" dirty="0">
                <a:latin typeface="LetterGothicStd" charset="0"/>
              </a:rPr>
              <a:t>= 1</a:t>
            </a:r>
            <a:r>
              <a:rPr lang="cs-CZ" sz="800" dirty="0">
                <a:latin typeface="LetterGothicStd" charset="0"/>
              </a:rPr>
              <a:t>ten </a:t>
            </a:r>
          </a:p>
          <a:p>
            <a:r>
              <a:rPr lang="cs-CZ" dirty="0">
                <a:latin typeface="LetterGothicStd" charset="0"/>
              </a:rPr>
              <a:t>...					 ... </a:t>
            </a:r>
            <a:br>
              <a:rPr lang="cs-CZ" dirty="0">
                <a:latin typeface="LetterGothicStd" charset="0"/>
              </a:rPr>
            </a:br>
            <a:r>
              <a:rPr lang="cs-CZ" dirty="0">
                <a:latin typeface="LetterGothicStd" charset="0"/>
              </a:rPr>
              <a:t>0111 1111 1111 1111 1111 1111 1111 1110</a:t>
            </a:r>
            <a:r>
              <a:rPr lang="cs-CZ" sz="800" dirty="0">
                <a:latin typeface="LetterGothicStd" charset="0"/>
              </a:rPr>
              <a:t>two </a:t>
            </a:r>
            <a:r>
              <a:rPr lang="cs-CZ" dirty="0">
                <a:latin typeface="LetterGothicStd" charset="0"/>
              </a:rPr>
              <a:t>= 2,147,483,646</a:t>
            </a:r>
            <a:r>
              <a:rPr lang="cs-CZ" sz="800" dirty="0">
                <a:latin typeface="LetterGothicStd" charset="0"/>
              </a:rPr>
              <a:t>ten </a:t>
            </a:r>
            <a:endParaRPr lang="cs-CZ" dirty="0">
              <a:latin typeface="LetterGothicStd" charset="0"/>
            </a:endParaRPr>
          </a:p>
          <a:p>
            <a:r>
              <a:rPr lang="cs-CZ" dirty="0">
                <a:latin typeface="LetterGothicStd" charset="0"/>
              </a:rPr>
              <a:t>0111 1111 1111 1111 1111 1111 1111 1111</a:t>
            </a:r>
            <a:r>
              <a:rPr lang="cs-CZ" sz="800" dirty="0">
                <a:latin typeface="LetterGothicStd" charset="0"/>
              </a:rPr>
              <a:t>two </a:t>
            </a:r>
            <a:r>
              <a:rPr lang="cs-CZ" dirty="0">
                <a:latin typeface="LetterGothicStd" charset="0"/>
              </a:rPr>
              <a:t>= 2,147,483,647</a:t>
            </a:r>
            <a:r>
              <a:rPr lang="cs-CZ" sz="800" dirty="0">
                <a:latin typeface="LetterGothicStd" charset="0"/>
              </a:rPr>
              <a:t>ten</a:t>
            </a:r>
            <a:endParaRPr lang="cs-CZ" dirty="0">
              <a:latin typeface="LetterGothicStd" charset="0"/>
            </a:endParaRPr>
          </a:p>
          <a:p>
            <a:r>
              <a:rPr lang="cs-CZ" dirty="0">
                <a:latin typeface="LetterGothicStd" charset="0"/>
              </a:rPr>
              <a:t>1000 0000 0000 0000 0000 0000 0000 0000</a:t>
            </a:r>
            <a:r>
              <a:rPr lang="cs-CZ" sz="800" dirty="0">
                <a:latin typeface="LetterGothicStd" charset="0"/>
              </a:rPr>
              <a:t>two </a:t>
            </a:r>
            <a:r>
              <a:rPr lang="cs-CZ" dirty="0">
                <a:latin typeface="LetterGothicStd" charset="0"/>
              </a:rPr>
              <a:t>= –2,147,483,648</a:t>
            </a:r>
            <a:r>
              <a:rPr lang="cs-CZ" sz="800" dirty="0">
                <a:latin typeface="LetterGothicStd" charset="0"/>
              </a:rPr>
              <a:t>ten </a:t>
            </a:r>
            <a:endParaRPr lang="cs-CZ" dirty="0">
              <a:latin typeface="LetterGothicStd" charset="0"/>
            </a:endParaRPr>
          </a:p>
          <a:p>
            <a:r>
              <a:rPr lang="cs-CZ" dirty="0">
                <a:latin typeface="LetterGothicStd" charset="0"/>
              </a:rPr>
              <a:t>1000 0000 0000 0000 0000 0000 0000 0001</a:t>
            </a:r>
            <a:r>
              <a:rPr lang="cs-CZ" sz="800" dirty="0">
                <a:latin typeface="LetterGothicStd" charset="0"/>
              </a:rPr>
              <a:t>two </a:t>
            </a:r>
            <a:r>
              <a:rPr lang="cs-CZ" dirty="0">
                <a:latin typeface="LetterGothicStd" charset="0"/>
              </a:rPr>
              <a:t>= –2,147,483,647</a:t>
            </a:r>
            <a:r>
              <a:rPr lang="cs-CZ" sz="800" dirty="0">
                <a:latin typeface="LetterGothicStd" charset="0"/>
              </a:rPr>
              <a:t>ten </a:t>
            </a:r>
            <a:endParaRPr lang="cs-CZ" dirty="0">
              <a:latin typeface="LetterGothicStd" charset="0"/>
            </a:endParaRPr>
          </a:p>
          <a:p>
            <a:r>
              <a:rPr lang="cs-CZ" dirty="0">
                <a:latin typeface="LetterGothicStd" charset="0"/>
              </a:rPr>
              <a:t>...					 ... </a:t>
            </a:r>
            <a:br>
              <a:rPr lang="cs-CZ" dirty="0">
                <a:latin typeface="LetterGothicStd" charset="0"/>
              </a:rPr>
            </a:br>
            <a:r>
              <a:rPr lang="cs-CZ" dirty="0">
                <a:latin typeface="LetterGothicStd" charset="0"/>
              </a:rPr>
              <a:t>1111 1111 1111 1111 1111 1111 1111 1101</a:t>
            </a:r>
            <a:r>
              <a:rPr lang="cs-CZ" sz="800" dirty="0">
                <a:latin typeface="LetterGothicStd" charset="0"/>
              </a:rPr>
              <a:t>two </a:t>
            </a:r>
            <a:r>
              <a:rPr lang="cs-CZ" dirty="0">
                <a:latin typeface="LetterGothicStd" charset="0"/>
              </a:rPr>
              <a:t>= –3</a:t>
            </a:r>
            <a:r>
              <a:rPr lang="cs-CZ" baseline="-25000" dirty="0">
                <a:latin typeface="LetterGothicStd" charset="0"/>
              </a:rPr>
              <a:t>ten</a:t>
            </a:r>
            <a:r>
              <a:rPr lang="cs-CZ" dirty="0">
                <a:latin typeface="LetterGothicStd" charset="0"/>
              </a:rPr>
              <a:t> </a:t>
            </a:r>
          </a:p>
          <a:p>
            <a:r>
              <a:rPr lang="cs-CZ" dirty="0">
                <a:latin typeface="LetterGothicStd" charset="0"/>
              </a:rPr>
              <a:t>1111 1111 1111 1111 1111 1111 1111 1110</a:t>
            </a:r>
            <a:r>
              <a:rPr lang="cs-CZ" sz="800" dirty="0">
                <a:latin typeface="LetterGothicStd" charset="0"/>
              </a:rPr>
              <a:t>two </a:t>
            </a:r>
            <a:r>
              <a:rPr lang="cs-CZ" dirty="0">
                <a:latin typeface="LetterGothicStd" charset="0"/>
              </a:rPr>
              <a:t>= –2</a:t>
            </a:r>
            <a:r>
              <a:rPr lang="cs-CZ" baseline="-25000" dirty="0">
                <a:latin typeface="LetterGothicStd" charset="0"/>
              </a:rPr>
              <a:t>ten</a:t>
            </a:r>
            <a:r>
              <a:rPr lang="cs-CZ" dirty="0">
                <a:latin typeface="LetterGothicStd" charset="0"/>
              </a:rPr>
              <a:t> </a:t>
            </a:r>
          </a:p>
          <a:p>
            <a:r>
              <a:rPr lang="cs-CZ" dirty="0">
                <a:latin typeface="LetterGothicStd" charset="0"/>
              </a:rPr>
              <a:t>1111 1111 1111 1111 1111 1111 1111 1111</a:t>
            </a:r>
            <a:r>
              <a:rPr lang="cs-CZ" sz="800" dirty="0">
                <a:latin typeface="LetterGothicStd" charset="0"/>
              </a:rPr>
              <a:t>two </a:t>
            </a:r>
            <a:r>
              <a:rPr lang="cs-CZ" dirty="0">
                <a:latin typeface="LetterGothicStd" charset="0"/>
              </a:rPr>
              <a:t>= –1</a:t>
            </a:r>
            <a:r>
              <a:rPr lang="cs-CZ" baseline="-25000" dirty="0">
                <a:latin typeface="LetterGothicStd" charset="0"/>
              </a:rPr>
              <a:t>ten</a:t>
            </a:r>
            <a:r>
              <a:rPr lang="cs-CZ" dirty="0">
                <a:latin typeface="LetterGothicStd" charset="0"/>
              </a:rPr>
              <a:t> 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102775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0825" y="1007266"/>
            <a:ext cx="8642350" cy="5469734"/>
          </a:xfrm>
        </p:spPr>
        <p:txBody>
          <a:bodyPr>
            <a:normAutofit fontScale="775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Instructions are represented as 32-bit numbers (one word),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broken into 6 fields (or 4 fields)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i="1" dirty="0">
                <a:latin typeface="Arial" charset="0"/>
              </a:rPr>
              <a:t>R-type instruction</a:t>
            </a:r>
            <a:r>
              <a:rPr lang="en-US" altLang="en-US" dirty="0">
                <a:latin typeface="Arial" charset="0"/>
              </a:rPr>
              <a:t>            add     $t0, $s1, $s2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i="1" dirty="0">
                <a:solidFill>
                  <a:schemeClr val="accent2"/>
                </a:solidFill>
                <a:latin typeface="Arial" charset="0"/>
              </a:rPr>
              <a:t>I-type instruction               </a:t>
            </a:r>
            <a:r>
              <a:rPr lang="en-US" altLang="en-US" dirty="0" err="1">
                <a:solidFill>
                  <a:schemeClr val="accent2"/>
                </a:solidFill>
                <a:latin typeface="Arial" charset="0"/>
              </a:rPr>
              <a:t>lw</a:t>
            </a:r>
            <a:r>
              <a:rPr lang="en-US" altLang="en-US" dirty="0">
                <a:solidFill>
                  <a:schemeClr val="accent2"/>
                </a:solidFill>
                <a:latin typeface="Arial" charset="0"/>
              </a:rPr>
              <a:t>    $t0, 32($s3)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solidFill>
                <a:schemeClr val="accent2"/>
              </a:solidFill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solidFill>
                <a:schemeClr val="accent2"/>
              </a:solidFill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solidFill>
                <a:schemeClr val="accent2"/>
              </a:solidFill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And </a:t>
            </a:r>
            <a:r>
              <a:rPr lang="en-US" altLang="en-US" i="1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J-type instruction  </a:t>
            </a:r>
            <a:r>
              <a:rPr lang="en-US" altLang="en-US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Jump </a:t>
            </a:r>
            <a:r>
              <a:rPr lang="en-US" altLang="en-US" i="1" u="sng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more detailed later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solidFill>
                <a:schemeClr val="accent2"/>
              </a:solidFill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solidFill>
                <a:schemeClr val="accent2"/>
              </a:solidFill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25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MIPS</a:t>
            </a:r>
            <a:r>
              <a:rPr lang="zh-CN" altLang="en-US" dirty="0"/>
              <a:t> </a:t>
            </a:r>
            <a:r>
              <a:rPr lang="en-US" altLang="zh-CN" dirty="0"/>
              <a:t>Instruction Format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663368808"/>
              </p:ext>
            </p:extLst>
          </p:nvPr>
        </p:nvGraphicFramePr>
        <p:xfrm>
          <a:off x="685800" y="4724400"/>
          <a:ext cx="5867400" cy="79248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66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6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6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6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eaLnBrk="1" hangingPunct="1">
                        <a:spcBef>
                          <a:spcPct val="0"/>
                        </a:spcBef>
                        <a:buClr>
                          <a:srgbClr val="CC0000"/>
                        </a:buClr>
                        <a:buFontTx/>
                        <a:buNone/>
                      </a:pPr>
                      <a:r>
                        <a:rPr lang="en-US" altLang="en-US" sz="2000" b="0" dirty="0">
                          <a:solidFill>
                            <a:schemeClr val="accent2"/>
                          </a:solidFill>
                          <a:latin typeface="Arial" charset="0"/>
                        </a:rPr>
                        <a:t>  6 bits</a:t>
                      </a:r>
                      <a:endParaRPr lang="en-US" altLang="en-US" sz="2000" b="0" i="1" dirty="0">
                        <a:solidFill>
                          <a:schemeClr val="accent2"/>
                        </a:solidFill>
                        <a:latin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eaLnBrk="1" hangingPunct="1">
                        <a:spcBef>
                          <a:spcPct val="0"/>
                        </a:spcBef>
                        <a:buClr>
                          <a:srgbClr val="CC0000"/>
                        </a:buClr>
                        <a:buFontTx/>
                        <a:buNone/>
                      </a:pPr>
                      <a:r>
                        <a:rPr lang="en-US" altLang="en-US" sz="2000" b="0" dirty="0">
                          <a:solidFill>
                            <a:schemeClr val="accent2"/>
                          </a:solidFill>
                          <a:latin typeface="Arial" charset="0"/>
                        </a:rPr>
                        <a:t>5 bits</a:t>
                      </a:r>
                      <a:endParaRPr lang="en-US" altLang="en-US" sz="2000" b="0" i="1" dirty="0">
                        <a:solidFill>
                          <a:schemeClr val="accent2"/>
                        </a:solidFill>
                        <a:latin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eaLnBrk="1" hangingPunct="1">
                        <a:spcBef>
                          <a:spcPct val="0"/>
                        </a:spcBef>
                        <a:buClr>
                          <a:srgbClr val="CC0000"/>
                        </a:buClr>
                        <a:buFontTx/>
                        <a:buNone/>
                      </a:pPr>
                      <a:r>
                        <a:rPr lang="en-US" altLang="en-US" sz="2000" b="0" dirty="0">
                          <a:solidFill>
                            <a:schemeClr val="accent2"/>
                          </a:solidFill>
                          <a:latin typeface="Arial" charset="0"/>
                        </a:rPr>
                        <a:t>  5 bits</a:t>
                      </a:r>
                      <a:endParaRPr lang="en-US" altLang="en-US" sz="2000" b="0" i="1" dirty="0">
                        <a:solidFill>
                          <a:schemeClr val="accent2"/>
                        </a:solidFill>
                        <a:latin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eaLnBrk="1" hangingPunct="1">
                        <a:spcBef>
                          <a:spcPct val="0"/>
                        </a:spcBef>
                        <a:buClr>
                          <a:srgbClr val="CC0000"/>
                        </a:buClr>
                        <a:buFontTx/>
                        <a:buNone/>
                      </a:pPr>
                      <a:r>
                        <a:rPr lang="en-US" altLang="en-US" sz="2000" b="0" dirty="0">
                          <a:solidFill>
                            <a:schemeClr val="accent2"/>
                          </a:solidFill>
                          <a:latin typeface="Arial" charset="0"/>
                        </a:rPr>
                        <a:t>16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eaLnBrk="1" hangingPunct="1">
                        <a:spcBef>
                          <a:spcPct val="0"/>
                        </a:spcBef>
                        <a:buClr>
                          <a:srgbClr val="CC0000"/>
                        </a:buClr>
                        <a:buFontTx/>
                        <a:buNone/>
                      </a:pPr>
                      <a:r>
                        <a:rPr lang="en-US" altLang="en-US" sz="2000" dirty="0">
                          <a:solidFill>
                            <a:schemeClr val="accent2"/>
                          </a:solidFill>
                          <a:latin typeface="Arial" charset="0"/>
                        </a:rPr>
                        <a:t>opcode</a:t>
                      </a:r>
                      <a:endParaRPr lang="en-US" altLang="en-US" sz="2000" i="1" dirty="0">
                        <a:solidFill>
                          <a:schemeClr val="accent2"/>
                        </a:solidFill>
                        <a:latin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eaLnBrk="1" hangingPunct="1">
                        <a:spcBef>
                          <a:spcPct val="0"/>
                        </a:spcBef>
                        <a:buClr>
                          <a:srgbClr val="CC0000"/>
                        </a:buClr>
                        <a:buFontTx/>
                        <a:buNone/>
                      </a:pPr>
                      <a:r>
                        <a:rPr lang="en-US" altLang="en-US" sz="2000" dirty="0" err="1">
                          <a:solidFill>
                            <a:schemeClr val="accent2"/>
                          </a:solidFill>
                          <a:latin typeface="Arial" charset="0"/>
                        </a:rPr>
                        <a:t>rs</a:t>
                      </a:r>
                      <a:endParaRPr lang="en-US" altLang="en-US" sz="2000" i="1" dirty="0">
                        <a:solidFill>
                          <a:schemeClr val="accent2"/>
                        </a:solidFill>
                        <a:latin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eaLnBrk="1" hangingPunct="1">
                        <a:spcBef>
                          <a:spcPct val="0"/>
                        </a:spcBef>
                        <a:buClr>
                          <a:srgbClr val="CC0000"/>
                        </a:buClr>
                        <a:buFontTx/>
                        <a:buNone/>
                      </a:pPr>
                      <a:r>
                        <a:rPr lang="en-US" altLang="en-US" sz="2000" dirty="0" err="1">
                          <a:solidFill>
                            <a:schemeClr val="accent2"/>
                          </a:solidFill>
                          <a:latin typeface="Arial" charset="0"/>
                        </a:rPr>
                        <a:t>rt</a:t>
                      </a:r>
                      <a:endParaRPr lang="en-US" altLang="en-US" sz="2000" i="1" dirty="0">
                        <a:solidFill>
                          <a:schemeClr val="accent2"/>
                        </a:solidFill>
                        <a:latin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eaLnBrk="1" hangingPunct="1">
                        <a:spcBef>
                          <a:spcPct val="0"/>
                        </a:spcBef>
                        <a:buClr>
                          <a:srgbClr val="CC0000"/>
                        </a:buClr>
                        <a:buFontTx/>
                        <a:buNone/>
                      </a:pPr>
                      <a:r>
                        <a:rPr lang="en-US" altLang="en-US" sz="2000" dirty="0">
                          <a:solidFill>
                            <a:schemeClr val="accent2"/>
                          </a:solidFill>
                          <a:latin typeface="Arial" charset="0"/>
                        </a:rPr>
                        <a:t>constant</a:t>
                      </a:r>
                      <a:endParaRPr lang="en-US" altLang="en-US" sz="2000" i="1" dirty="0">
                        <a:solidFill>
                          <a:schemeClr val="accent2"/>
                        </a:solidFill>
                        <a:latin typeface="Arial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550597"/>
              </p:ext>
            </p:extLst>
          </p:nvPr>
        </p:nvGraphicFramePr>
        <p:xfrm>
          <a:off x="457200" y="2249804"/>
          <a:ext cx="7620000" cy="1788796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47199">
                <a:tc>
                  <a:txBody>
                    <a:bodyPr/>
                    <a:lstStyle/>
                    <a:p>
                      <a:r>
                        <a:rPr lang="en-US" sz="2000" b="0" dirty="0"/>
                        <a:t>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10001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10010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01000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100000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199">
                <a:tc>
                  <a:txBody>
                    <a:bodyPr/>
                    <a:lstStyle/>
                    <a:p>
                      <a:r>
                        <a:rPr lang="en-US" sz="2000" dirty="0"/>
                        <a:t>6 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 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 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 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 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199">
                <a:tc>
                  <a:txBody>
                    <a:bodyPr/>
                    <a:lstStyle/>
                    <a:p>
                      <a:r>
                        <a:rPr lang="en-US" sz="20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rs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rt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rd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shamt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funct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7199">
                <a:tc>
                  <a:txBody>
                    <a:bodyPr/>
                    <a:lstStyle/>
                    <a:p>
                      <a:r>
                        <a:rPr lang="en-US" sz="2000" dirty="0"/>
                        <a:t>opcode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reg</a:t>
                      </a:r>
                      <a:r>
                        <a:rPr lang="en-US" sz="2000" dirty="0"/>
                        <a:t> 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reg</a:t>
                      </a:r>
                      <a:r>
                        <a:rPr lang="en-US" sz="2000" dirty="0"/>
                        <a:t> 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reg</a:t>
                      </a:r>
                      <a:r>
                        <a:rPr lang="en-US" sz="2000" dirty="0"/>
                        <a:t> </a:t>
                      </a:r>
                      <a:r>
                        <a:rPr lang="en-US" sz="2000" dirty="0" err="1"/>
                        <a:t>dest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Shift </a:t>
                      </a:r>
                      <a:r>
                        <a:rPr lang="en-US" sz="2000" dirty="0" err="1"/>
                        <a:t>amt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6295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0825" y="1007266"/>
            <a:ext cx="8642350" cy="4402934"/>
          </a:xfrm>
        </p:spPr>
        <p:txBody>
          <a:bodyPr>
            <a:normAutofit fontScale="77500" lnSpcReduction="20000"/>
          </a:bodyPr>
          <a:lstStyle/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Instructions are represented as 32-bit numbers (one word),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broken into 6 fields (or 4 fields)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i="1" dirty="0">
                <a:latin typeface="Arial" charset="0"/>
              </a:rPr>
              <a:t> </a:t>
            </a: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i="1" dirty="0">
                <a:solidFill>
                  <a:schemeClr val="accent2"/>
                </a:solidFill>
                <a:latin typeface="Arial" charset="0"/>
              </a:rPr>
              <a:t> </a:t>
            </a:r>
            <a:endParaRPr lang="en-US" altLang="en-US" dirty="0">
              <a:solidFill>
                <a:schemeClr val="accent2"/>
              </a:solidFill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26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MIPS</a:t>
            </a:r>
            <a:r>
              <a:rPr lang="zh-CN" altLang="en-US" dirty="0"/>
              <a:t> </a:t>
            </a:r>
            <a:r>
              <a:rPr lang="en-US" altLang="zh-CN"/>
              <a:t>Instruction Format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81200"/>
            <a:ext cx="6793089" cy="15811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20000" y="240013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R-type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2306242"/>
            <a:ext cx="6793089" cy="533400"/>
          </a:xfrm>
          <a:prstGeom prst="rect">
            <a:avLst/>
          </a:prstGeom>
          <a:solidFill>
            <a:schemeClr val="accent1"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57200" y="2769462"/>
            <a:ext cx="6793089" cy="792888"/>
          </a:xfrm>
          <a:prstGeom prst="rect">
            <a:avLst/>
          </a:prstGeom>
          <a:solidFill>
            <a:schemeClr val="accent2"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20000" y="3057871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I-type</a:t>
            </a:r>
          </a:p>
        </p:txBody>
      </p:sp>
    </p:spTree>
    <p:extLst>
      <p:ext uri="{BB962C8B-B14F-4D97-AF65-F5344CB8AC3E}">
        <p14:creationId xmlns:p14="http://schemas.microsoft.com/office/powerpoint/2010/main" val="16227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3" grpId="0" animBg="1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Design of Instruction Set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1.0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0825" y="1295400"/>
            <a:ext cx="42449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			01010</a:t>
            </a:r>
          </a:p>
          <a:p>
            <a:r>
              <a:rPr lang="en-US" b="1" dirty="0"/>
              <a:t>SUBTRACT		01110</a:t>
            </a:r>
          </a:p>
          <a:p>
            <a:r>
              <a:rPr lang="en-US" b="1" dirty="0"/>
              <a:t>AND			10011</a:t>
            </a:r>
          </a:p>
          <a:p>
            <a:r>
              <a:rPr lang="en-US" b="1" dirty="0"/>
              <a:t>OR			10001</a:t>
            </a:r>
          </a:p>
          <a:p>
            <a:r>
              <a:rPr lang="en-US" b="1" dirty="0"/>
              <a:t>COMPARE		11010</a:t>
            </a:r>
          </a:p>
          <a:p>
            <a:r>
              <a:rPr lang="en-US" b="1" dirty="0"/>
              <a:t>.			.</a:t>
            </a:r>
          </a:p>
          <a:p>
            <a:r>
              <a:rPr lang="en-US" b="1" dirty="0"/>
              <a:t>.			.</a:t>
            </a:r>
          </a:p>
          <a:p>
            <a:r>
              <a:rPr lang="en-US" b="1" dirty="0"/>
              <a:t>.			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66800" y="931396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>
                <a:solidFill>
                  <a:srgbClr val="FF0000"/>
                </a:solidFill>
              </a:rPr>
              <a:t>Programmer’s View</a:t>
            </a:r>
          </a:p>
        </p:txBody>
      </p:sp>
      <p:cxnSp>
        <p:nvCxnSpPr>
          <p:cNvPr id="11" name="Straight Arrow Connector 10"/>
          <p:cNvCxnSpPr>
            <a:stCxn id="9" idx="2"/>
          </p:cNvCxnSpPr>
          <p:nvPr/>
        </p:nvCxnSpPr>
        <p:spPr>
          <a:xfrm flipH="1">
            <a:off x="1066800" y="1300728"/>
            <a:ext cx="1181100" cy="246233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95400" y="28956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>
                <a:solidFill>
                  <a:srgbClr val="009900"/>
                </a:solidFill>
              </a:rPr>
              <a:t>Computer’s View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2476500" y="2449562"/>
            <a:ext cx="647700" cy="438895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52400" y="4038600"/>
            <a:ext cx="8763000" cy="203132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altLang="zh-CN" b="1" u="sng" dirty="0">
                <a:solidFill>
                  <a:schemeClr val="tx1"/>
                </a:solidFill>
              </a:rPr>
              <a:t>Princeton ( Von Neumann) Architecture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Uses the same memory &amp; data paths for both </a:t>
            </a:r>
            <a:r>
              <a:rPr lang="en-US" b="1" dirty="0">
                <a:solidFill>
                  <a:schemeClr val="tx1"/>
                </a:solidFill>
              </a:rPr>
              <a:t>Instructions</a:t>
            </a:r>
            <a:r>
              <a:rPr lang="en-US" dirty="0">
                <a:solidFill>
                  <a:schemeClr val="tx1"/>
                </a:solidFill>
              </a:rPr>
              <a:t> &amp; </a:t>
            </a:r>
            <a:r>
              <a:rPr lang="en-US" b="1" dirty="0">
                <a:solidFill>
                  <a:schemeClr val="tx1"/>
                </a:solidFill>
              </a:rPr>
              <a:t>Data</a:t>
            </a:r>
            <a:r>
              <a:rPr lang="en-US" dirty="0">
                <a:solidFill>
                  <a:schemeClr val="tx1"/>
                </a:solidFill>
              </a:rPr>
              <a:t> storage.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b="1" dirty="0">
                <a:solidFill>
                  <a:srgbClr val="009900"/>
                </a:solidFill>
              </a:rPr>
              <a:t>“Stored Program Computer”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High efficient Storage Utilization at large scale application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Unified Memory Port</a:t>
            </a:r>
          </a:p>
          <a:p>
            <a:r>
              <a:rPr lang="en-US" b="1" u="sng" dirty="0">
                <a:solidFill>
                  <a:schemeClr val="tx1"/>
                </a:solidFill>
              </a:rPr>
              <a:t> 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4572000" y="1066800"/>
            <a:ext cx="4191000" cy="2536924"/>
            <a:chOff x="4572000" y="1066800"/>
            <a:chExt cx="4191000" cy="2536924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6248400" y="1295400"/>
              <a:ext cx="0" cy="230832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/>
            <p:cNvSpPr/>
            <p:nvPr/>
          </p:nvSpPr>
          <p:spPr>
            <a:xfrm>
              <a:off x="4572000" y="1524000"/>
              <a:ext cx="990600" cy="51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CPU</a:t>
              </a: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>
              <a:off x="5562600" y="1752600"/>
              <a:ext cx="685800" cy="0"/>
            </a:xfrm>
            <a:prstGeom prst="straightConnector1">
              <a:avLst/>
            </a:prstGeom>
            <a:ln w="2222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/>
            <p:nvPr/>
          </p:nvSpPr>
          <p:spPr>
            <a:xfrm>
              <a:off x="6934200" y="2748312"/>
              <a:ext cx="495300" cy="29457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I/O</a:t>
              </a:r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>
              <a:off x="6248400" y="2882810"/>
              <a:ext cx="685800" cy="0"/>
            </a:xfrm>
            <a:prstGeom prst="straightConnector1">
              <a:avLst/>
            </a:prstGeom>
            <a:ln w="2222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/>
            <p:cNvSpPr/>
            <p:nvPr/>
          </p:nvSpPr>
          <p:spPr>
            <a:xfrm>
              <a:off x="6686550" y="1669796"/>
              <a:ext cx="1162050" cy="60277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Memory</a:t>
              </a:r>
              <a:endParaRPr lang="en-US" dirty="0"/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>
              <a:off x="6248400" y="2034439"/>
              <a:ext cx="457200" cy="0"/>
            </a:xfrm>
            <a:prstGeom prst="straightConnector1">
              <a:avLst/>
            </a:prstGeom>
            <a:ln w="2222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/>
            <p:cNvSpPr/>
            <p:nvPr/>
          </p:nvSpPr>
          <p:spPr>
            <a:xfrm>
              <a:off x="6781800" y="1727021"/>
              <a:ext cx="152400" cy="11393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Cube 33"/>
            <p:cNvSpPr/>
            <p:nvPr/>
          </p:nvSpPr>
          <p:spPr>
            <a:xfrm>
              <a:off x="7543800" y="1066800"/>
              <a:ext cx="1219200" cy="457200"/>
            </a:xfrm>
            <a:prstGeom prst="cube">
              <a:avLst>
                <a:gd name="adj" fmla="val 22647"/>
              </a:avLst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Program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(Instructions)</a:t>
              </a:r>
            </a:p>
          </p:txBody>
        </p:sp>
        <p:cxnSp>
          <p:nvCxnSpPr>
            <p:cNvPr id="36" name="Straight Connector 35"/>
            <p:cNvCxnSpPr/>
            <p:nvPr/>
          </p:nvCxnSpPr>
          <p:spPr>
            <a:xfrm flipV="1">
              <a:off x="6781800" y="1143001"/>
              <a:ext cx="762000" cy="584020"/>
            </a:xfrm>
            <a:prstGeom prst="line">
              <a:avLst/>
            </a:prstGeom>
            <a:ln w="22225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V="1">
              <a:off x="6781799" y="1524002"/>
              <a:ext cx="762001" cy="316950"/>
            </a:xfrm>
            <a:prstGeom prst="line">
              <a:avLst/>
            </a:prstGeom>
            <a:ln w="22225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V="1">
              <a:off x="6934200" y="1546961"/>
              <a:ext cx="1600200" cy="293992"/>
            </a:xfrm>
            <a:prstGeom prst="line">
              <a:avLst/>
            </a:prstGeom>
            <a:ln w="22225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980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Design of Instruction Set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1.0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0825" y="1295400"/>
            <a:ext cx="42449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			01010</a:t>
            </a:r>
          </a:p>
          <a:p>
            <a:r>
              <a:rPr lang="en-US" b="1" dirty="0"/>
              <a:t>SUBTRACT		01110</a:t>
            </a:r>
          </a:p>
          <a:p>
            <a:r>
              <a:rPr lang="en-US" b="1" dirty="0"/>
              <a:t>AND			10011</a:t>
            </a:r>
          </a:p>
          <a:p>
            <a:r>
              <a:rPr lang="en-US" b="1" dirty="0"/>
              <a:t>OR			10001</a:t>
            </a:r>
          </a:p>
          <a:p>
            <a:r>
              <a:rPr lang="en-US" b="1" dirty="0"/>
              <a:t>COMPARE		11010</a:t>
            </a:r>
          </a:p>
          <a:p>
            <a:r>
              <a:rPr lang="en-US" b="1" dirty="0"/>
              <a:t>.			.</a:t>
            </a:r>
          </a:p>
          <a:p>
            <a:r>
              <a:rPr lang="en-US" b="1" dirty="0"/>
              <a:t>.			.</a:t>
            </a:r>
          </a:p>
          <a:p>
            <a:r>
              <a:rPr lang="en-US" b="1" dirty="0"/>
              <a:t>.			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66800" y="931396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>
                <a:solidFill>
                  <a:srgbClr val="FF0000"/>
                </a:solidFill>
              </a:rPr>
              <a:t>Programmer’s View</a:t>
            </a:r>
          </a:p>
        </p:txBody>
      </p:sp>
      <p:cxnSp>
        <p:nvCxnSpPr>
          <p:cNvPr id="11" name="Straight Arrow Connector 10"/>
          <p:cNvCxnSpPr>
            <a:stCxn id="9" idx="2"/>
          </p:cNvCxnSpPr>
          <p:nvPr/>
        </p:nvCxnSpPr>
        <p:spPr>
          <a:xfrm flipH="1">
            <a:off x="1066800" y="1300728"/>
            <a:ext cx="1181100" cy="246233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95400" y="28956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>
                <a:solidFill>
                  <a:srgbClr val="009900"/>
                </a:solidFill>
              </a:rPr>
              <a:t>Computer’s View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2476500" y="2449562"/>
            <a:ext cx="647700" cy="438895"/>
          </a:xfrm>
          <a:prstGeom prst="straightConnector1">
            <a:avLst/>
          </a:prstGeom>
          <a:ln w="254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52400" y="4038600"/>
            <a:ext cx="8763000" cy="203132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altLang="zh-CN" b="1" u="sng" dirty="0">
                <a:solidFill>
                  <a:schemeClr val="tx1"/>
                </a:solidFill>
              </a:rPr>
              <a:t>Princeton ( Von Neumann) Architecture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Uses the same memory &amp; data paths for both </a:t>
            </a:r>
            <a:r>
              <a:rPr lang="en-US" b="1" dirty="0">
                <a:solidFill>
                  <a:schemeClr val="tx1"/>
                </a:solidFill>
              </a:rPr>
              <a:t>Instructions</a:t>
            </a:r>
            <a:r>
              <a:rPr lang="en-US" dirty="0">
                <a:solidFill>
                  <a:schemeClr val="tx1"/>
                </a:solidFill>
              </a:rPr>
              <a:t> &amp; </a:t>
            </a:r>
            <a:r>
              <a:rPr lang="en-US" b="1" dirty="0">
                <a:solidFill>
                  <a:schemeClr val="tx1"/>
                </a:solidFill>
              </a:rPr>
              <a:t>Data</a:t>
            </a:r>
            <a:r>
              <a:rPr lang="en-US" dirty="0">
                <a:solidFill>
                  <a:schemeClr val="tx1"/>
                </a:solidFill>
              </a:rPr>
              <a:t> storage.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b="1" dirty="0">
                <a:solidFill>
                  <a:srgbClr val="009900"/>
                </a:solidFill>
              </a:rPr>
              <a:t>“Stored Program Computer”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High efficient Storage Utilization at large scale application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Unified Memory Port</a:t>
            </a:r>
          </a:p>
          <a:p>
            <a:r>
              <a:rPr lang="en-US" b="1" u="sng" dirty="0">
                <a:solidFill>
                  <a:schemeClr val="tx1"/>
                </a:solidFill>
              </a:rPr>
              <a:t> Harvard </a:t>
            </a:r>
            <a:r>
              <a:rPr lang="en-US" b="1" u="sng" dirty="0" err="1">
                <a:solidFill>
                  <a:schemeClr val="tx1"/>
                </a:solidFill>
              </a:rPr>
              <a:t>Architecure</a:t>
            </a:r>
            <a:endParaRPr lang="en-US" b="1" u="sng" dirty="0">
              <a:solidFill>
                <a:schemeClr val="tx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Uses physically separate memory &amp; data paths for </a:t>
            </a:r>
            <a:r>
              <a:rPr lang="en-US" b="1" dirty="0">
                <a:solidFill>
                  <a:schemeClr val="tx1"/>
                </a:solidFill>
              </a:rPr>
              <a:t>Instructions</a:t>
            </a:r>
            <a:r>
              <a:rPr lang="en-US" dirty="0">
                <a:solidFill>
                  <a:schemeClr val="tx1"/>
                </a:solidFill>
              </a:rPr>
              <a:t> &amp; </a:t>
            </a:r>
            <a:r>
              <a:rPr lang="en-US" b="1" dirty="0">
                <a:solidFill>
                  <a:schemeClr val="tx1"/>
                </a:solidFill>
              </a:rPr>
              <a:t>Data</a:t>
            </a:r>
            <a:r>
              <a:rPr lang="en-US" dirty="0">
                <a:solidFill>
                  <a:schemeClr val="tx1"/>
                </a:solidFill>
              </a:rPr>
              <a:t> memory.</a:t>
            </a:r>
          </a:p>
          <a:p>
            <a:pPr marL="742950" lvl="2" indent="-285750">
              <a:buFont typeface="Arial" charset="0"/>
              <a:buChar char="•"/>
            </a:pPr>
            <a:r>
              <a:rPr lang="en-US" sz="1600" b="1" dirty="0">
                <a:solidFill>
                  <a:srgbClr val="009900"/>
                </a:solidFill>
              </a:rPr>
              <a:t>“Stored Program Computer”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Still works well at the small scale, DSP, MCU, e.g. Arduino (Atmel MCU)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378" y="858930"/>
            <a:ext cx="5356808" cy="340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864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943353" y="1007266"/>
            <a:ext cx="5949822" cy="5341940"/>
          </a:xfrm>
        </p:spPr>
        <p:txBody>
          <a:bodyPr>
            <a:normAutofit fontScale="70000" lnSpcReduction="20000"/>
          </a:bodyPr>
          <a:lstStyle/>
          <a:p>
            <a:r>
              <a:rPr lang="en-US" altLang="x-none" dirty="0"/>
              <a:t>Instruction Format or Encoding</a:t>
            </a:r>
          </a:p>
          <a:p>
            <a:pPr lvl="1"/>
            <a:r>
              <a:rPr lang="en-US" altLang="x-none" dirty="0"/>
              <a:t>how is it decoded?</a:t>
            </a:r>
          </a:p>
          <a:p>
            <a:r>
              <a:rPr lang="en-US" altLang="x-none" dirty="0"/>
              <a:t>Location of operands and result</a:t>
            </a:r>
          </a:p>
          <a:p>
            <a:pPr lvl="1"/>
            <a:r>
              <a:rPr lang="en-US" altLang="x-none" dirty="0"/>
              <a:t>where other than memory?</a:t>
            </a:r>
          </a:p>
          <a:p>
            <a:pPr lvl="1"/>
            <a:r>
              <a:rPr lang="en-US" altLang="x-none" dirty="0"/>
              <a:t>how many explicit operands?</a:t>
            </a:r>
          </a:p>
          <a:p>
            <a:pPr lvl="1"/>
            <a:r>
              <a:rPr lang="en-US" altLang="x-none" dirty="0"/>
              <a:t>how are memory operands located?</a:t>
            </a:r>
          </a:p>
          <a:p>
            <a:pPr lvl="1"/>
            <a:r>
              <a:rPr lang="en-US" altLang="x-none" dirty="0"/>
              <a:t>which can or cannot be in memory?</a:t>
            </a:r>
          </a:p>
          <a:p>
            <a:r>
              <a:rPr lang="en-US" altLang="x-none" dirty="0"/>
              <a:t>Data type and Size</a:t>
            </a:r>
          </a:p>
          <a:p>
            <a:r>
              <a:rPr lang="en-US" altLang="x-none" dirty="0"/>
              <a:t>Operations</a:t>
            </a:r>
          </a:p>
          <a:p>
            <a:pPr lvl="1"/>
            <a:r>
              <a:rPr lang="en-US" altLang="x-none" dirty="0"/>
              <a:t>what are supported</a:t>
            </a:r>
          </a:p>
          <a:p>
            <a:r>
              <a:rPr lang="en-US" altLang="x-none" dirty="0"/>
              <a:t>Successor instruction</a:t>
            </a:r>
          </a:p>
          <a:p>
            <a:pPr lvl="1"/>
            <a:r>
              <a:rPr lang="en-US" altLang="x-none" dirty="0"/>
              <a:t>jumps, conditions, branches</a:t>
            </a:r>
          </a:p>
          <a:p>
            <a:pPr lvl="1"/>
            <a:r>
              <a:rPr lang="en-US" altLang="x-none" i="1" dirty="0"/>
              <a:t>fetch-decode-execute is implicit!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Cycle of Instruction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1.1</a:t>
            </a:r>
          </a:p>
        </p:txBody>
      </p:sp>
      <p:grpSp>
        <p:nvGrpSpPr>
          <p:cNvPr id="8" name="Group 20"/>
          <p:cNvGrpSpPr>
            <a:grpSpLocks/>
          </p:cNvGrpSpPr>
          <p:nvPr/>
        </p:nvGrpSpPr>
        <p:grpSpPr bwMode="auto">
          <a:xfrm>
            <a:off x="980739" y="972304"/>
            <a:ext cx="1676400" cy="5410200"/>
            <a:chOff x="576" y="432"/>
            <a:chExt cx="1148" cy="3504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1121" y="2445"/>
              <a:ext cx="16" cy="13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Rectangle 4"/>
            <p:cNvSpPr>
              <a:spLocks noChangeArrowheads="1"/>
            </p:cNvSpPr>
            <p:nvPr/>
          </p:nvSpPr>
          <p:spPr bwMode="auto">
            <a:xfrm>
              <a:off x="772" y="628"/>
              <a:ext cx="952" cy="407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63500" tIns="25400" rIns="63500" bIns="25400">
              <a:spAutoFit/>
            </a:bodyPr>
            <a:lstStyle>
              <a:lvl1pPr marL="3429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1pPr>
              <a:lvl2pPr marL="8001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2pPr>
              <a:lvl3pPr marL="12573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3pPr>
              <a:lvl4pPr marL="17145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4pPr>
              <a:lvl5pPr marL="21717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5pPr>
              <a:lvl6pPr marL="26289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6pPr>
              <a:lvl7pPr marL="30861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7pPr>
              <a:lvl8pPr marL="35433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8pPr>
              <a:lvl9pPr marL="40005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9pPr>
            </a:lstStyle>
            <a:p>
              <a:pPr algn="ctr">
                <a:lnSpc>
                  <a:spcPct val="86000"/>
                </a:lnSpc>
                <a:spcBef>
                  <a:spcPct val="40000"/>
                </a:spcBef>
              </a:pPr>
              <a:r>
                <a:rPr lang="en-US" altLang="x-none" sz="1800" b="1" i="1">
                  <a:latin typeface="Arial" charset="0"/>
                </a:rPr>
                <a:t>Instruction</a:t>
              </a:r>
            </a:p>
            <a:p>
              <a:pPr algn="ctr">
                <a:lnSpc>
                  <a:spcPct val="86000"/>
                </a:lnSpc>
                <a:spcBef>
                  <a:spcPct val="40000"/>
                </a:spcBef>
              </a:pPr>
              <a:r>
                <a:rPr lang="en-US" altLang="x-none" sz="1800" b="1" i="1">
                  <a:latin typeface="Arial" charset="0"/>
                </a:rPr>
                <a:t>Fetch</a:t>
              </a:r>
            </a:p>
          </p:txBody>
        </p:sp>
        <p:sp>
          <p:nvSpPr>
            <p:cNvPr id="11" name="Rectangle 5"/>
            <p:cNvSpPr>
              <a:spLocks noChangeArrowheads="1"/>
            </p:cNvSpPr>
            <p:nvPr/>
          </p:nvSpPr>
          <p:spPr bwMode="auto">
            <a:xfrm>
              <a:off x="772" y="1227"/>
              <a:ext cx="952" cy="407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63500" tIns="25400" rIns="63500" bIns="25400">
              <a:spAutoFit/>
            </a:bodyPr>
            <a:lstStyle>
              <a:lvl1pPr marL="3429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1pPr>
              <a:lvl2pPr marL="8001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2pPr>
              <a:lvl3pPr marL="12573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3pPr>
              <a:lvl4pPr marL="17145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4pPr>
              <a:lvl5pPr marL="21717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5pPr>
              <a:lvl6pPr marL="26289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6pPr>
              <a:lvl7pPr marL="30861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7pPr>
              <a:lvl8pPr marL="35433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8pPr>
              <a:lvl9pPr marL="40005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9pPr>
            </a:lstStyle>
            <a:p>
              <a:pPr algn="ctr">
                <a:lnSpc>
                  <a:spcPct val="86000"/>
                </a:lnSpc>
                <a:spcBef>
                  <a:spcPct val="40000"/>
                </a:spcBef>
              </a:pPr>
              <a:r>
                <a:rPr lang="en-US" altLang="x-none" sz="1800" b="1" i="1" dirty="0">
                  <a:latin typeface="Arial" charset="0"/>
                </a:rPr>
                <a:t>Instruction</a:t>
              </a:r>
            </a:p>
            <a:p>
              <a:pPr algn="ctr">
                <a:lnSpc>
                  <a:spcPct val="86000"/>
                </a:lnSpc>
                <a:spcBef>
                  <a:spcPct val="40000"/>
                </a:spcBef>
              </a:pPr>
              <a:r>
                <a:rPr lang="en-US" altLang="x-none" sz="1800" b="1" i="1" dirty="0">
                  <a:latin typeface="Arial" charset="0"/>
                </a:rPr>
                <a:t>Decode</a:t>
              </a:r>
            </a:p>
          </p:txBody>
        </p:sp>
        <p:sp>
          <p:nvSpPr>
            <p:cNvPr id="12" name="Rectangle 6"/>
            <p:cNvSpPr>
              <a:spLocks noChangeArrowheads="1"/>
            </p:cNvSpPr>
            <p:nvPr/>
          </p:nvSpPr>
          <p:spPr bwMode="auto">
            <a:xfrm>
              <a:off x="772" y="1827"/>
              <a:ext cx="952" cy="407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63500" tIns="25400" rIns="63500" bIns="25400">
              <a:spAutoFit/>
            </a:bodyPr>
            <a:lstStyle>
              <a:lvl1pPr marL="3429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1pPr>
              <a:lvl2pPr marL="8001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2pPr>
              <a:lvl3pPr marL="12573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3pPr>
              <a:lvl4pPr marL="17145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4pPr>
              <a:lvl5pPr marL="21717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5pPr>
              <a:lvl6pPr marL="26289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6pPr>
              <a:lvl7pPr marL="30861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7pPr>
              <a:lvl8pPr marL="35433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8pPr>
              <a:lvl9pPr marL="40005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9pPr>
            </a:lstStyle>
            <a:p>
              <a:pPr algn="ctr">
                <a:lnSpc>
                  <a:spcPct val="86000"/>
                </a:lnSpc>
                <a:spcBef>
                  <a:spcPct val="40000"/>
                </a:spcBef>
              </a:pPr>
              <a:r>
                <a:rPr lang="en-US" altLang="x-none" sz="1800" b="1" i="1">
                  <a:latin typeface="Arial" charset="0"/>
                </a:rPr>
                <a:t>Operand</a:t>
              </a:r>
            </a:p>
            <a:p>
              <a:pPr algn="ctr">
                <a:lnSpc>
                  <a:spcPct val="86000"/>
                </a:lnSpc>
                <a:spcBef>
                  <a:spcPct val="40000"/>
                </a:spcBef>
              </a:pPr>
              <a:r>
                <a:rPr lang="en-US" altLang="x-none" sz="1800" b="1" i="1">
                  <a:latin typeface="Arial" charset="0"/>
                </a:rPr>
                <a:t>Fetch</a:t>
              </a:r>
            </a:p>
          </p:txBody>
        </p:sp>
        <p:sp>
          <p:nvSpPr>
            <p:cNvPr id="13" name="Rectangle 7"/>
            <p:cNvSpPr>
              <a:spLocks noChangeArrowheads="1"/>
            </p:cNvSpPr>
            <p:nvPr/>
          </p:nvSpPr>
          <p:spPr bwMode="auto">
            <a:xfrm>
              <a:off x="772" y="2426"/>
              <a:ext cx="952" cy="19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63500" tIns="25400" rIns="63500" bIns="25400">
              <a:spAutoFit/>
            </a:bodyPr>
            <a:lstStyle>
              <a:lvl1pPr marL="3429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1pPr>
              <a:lvl2pPr marL="8001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2pPr>
              <a:lvl3pPr marL="12573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3pPr>
              <a:lvl4pPr marL="17145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4pPr>
              <a:lvl5pPr marL="21717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5pPr>
              <a:lvl6pPr marL="26289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6pPr>
              <a:lvl7pPr marL="30861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7pPr>
              <a:lvl8pPr marL="35433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8pPr>
              <a:lvl9pPr marL="40005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9pPr>
            </a:lstStyle>
            <a:p>
              <a:pPr algn="ctr">
                <a:lnSpc>
                  <a:spcPct val="88000"/>
                </a:lnSpc>
                <a:spcBef>
                  <a:spcPct val="43000"/>
                </a:spcBef>
              </a:pPr>
              <a:r>
                <a:rPr lang="en-US" altLang="x-none" sz="1800" b="1" i="1">
                  <a:latin typeface="Arial" charset="0"/>
                </a:rPr>
                <a:t>Execute</a:t>
              </a:r>
            </a:p>
          </p:txBody>
        </p:sp>
        <p:sp>
          <p:nvSpPr>
            <p:cNvPr id="14" name="Rectangle 8"/>
            <p:cNvSpPr>
              <a:spLocks noChangeArrowheads="1"/>
            </p:cNvSpPr>
            <p:nvPr/>
          </p:nvSpPr>
          <p:spPr bwMode="auto">
            <a:xfrm>
              <a:off x="772" y="2841"/>
              <a:ext cx="952" cy="407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63500" tIns="25400" rIns="63500" bIns="25400">
              <a:spAutoFit/>
            </a:bodyPr>
            <a:lstStyle>
              <a:lvl1pPr marL="3429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1pPr>
              <a:lvl2pPr marL="8001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2pPr>
              <a:lvl3pPr marL="12573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3pPr>
              <a:lvl4pPr marL="17145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4pPr>
              <a:lvl5pPr marL="21717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5pPr>
              <a:lvl6pPr marL="26289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6pPr>
              <a:lvl7pPr marL="30861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7pPr>
              <a:lvl8pPr marL="35433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8pPr>
              <a:lvl9pPr marL="40005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9pPr>
            </a:lstStyle>
            <a:p>
              <a:pPr algn="ctr">
                <a:lnSpc>
                  <a:spcPct val="86000"/>
                </a:lnSpc>
                <a:spcBef>
                  <a:spcPct val="40000"/>
                </a:spcBef>
              </a:pPr>
              <a:r>
                <a:rPr lang="en-US" altLang="x-none" sz="1800" b="1" i="1">
                  <a:latin typeface="Arial" charset="0"/>
                </a:rPr>
                <a:t>Result</a:t>
              </a:r>
            </a:p>
            <a:p>
              <a:pPr algn="ctr">
                <a:lnSpc>
                  <a:spcPct val="86000"/>
                </a:lnSpc>
                <a:spcBef>
                  <a:spcPct val="40000"/>
                </a:spcBef>
              </a:pPr>
              <a:r>
                <a:rPr lang="en-US" altLang="x-none" sz="1800" b="1" i="1">
                  <a:latin typeface="Arial" charset="0"/>
                </a:rPr>
                <a:t>Store</a:t>
              </a:r>
            </a:p>
          </p:txBody>
        </p:sp>
        <p:sp>
          <p:nvSpPr>
            <p:cNvPr id="15" name="Rectangle 9"/>
            <p:cNvSpPr>
              <a:spLocks noChangeArrowheads="1"/>
            </p:cNvSpPr>
            <p:nvPr/>
          </p:nvSpPr>
          <p:spPr bwMode="auto">
            <a:xfrm>
              <a:off x="772" y="3441"/>
              <a:ext cx="952" cy="407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63500" tIns="25400" rIns="63500" bIns="25400">
              <a:spAutoFit/>
            </a:bodyPr>
            <a:lstStyle>
              <a:lvl1pPr marL="3429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1pPr>
              <a:lvl2pPr marL="8001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2pPr>
              <a:lvl3pPr marL="12573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3pPr>
              <a:lvl4pPr marL="17145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4pPr>
              <a:lvl5pPr marL="2171700" indent="-342900">
                <a:defRPr sz="2400">
                  <a:solidFill>
                    <a:schemeClr val="tx1"/>
                  </a:solidFill>
                  <a:latin typeface="Times New Roman" charset="0"/>
                </a:defRPr>
              </a:lvl5pPr>
              <a:lvl6pPr marL="26289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6pPr>
              <a:lvl7pPr marL="30861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7pPr>
              <a:lvl8pPr marL="35433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8pPr>
              <a:lvl9pPr marL="4000500" indent="-3429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</a:defRPr>
              </a:lvl9pPr>
            </a:lstStyle>
            <a:p>
              <a:pPr algn="ctr">
                <a:lnSpc>
                  <a:spcPct val="86000"/>
                </a:lnSpc>
                <a:spcBef>
                  <a:spcPct val="40000"/>
                </a:spcBef>
              </a:pPr>
              <a:r>
                <a:rPr lang="en-US" altLang="x-none" sz="1800" b="1" i="1">
                  <a:latin typeface="Arial" charset="0"/>
                </a:rPr>
                <a:t>Next</a:t>
              </a:r>
            </a:p>
            <a:p>
              <a:pPr algn="ctr">
                <a:lnSpc>
                  <a:spcPct val="86000"/>
                </a:lnSpc>
                <a:spcBef>
                  <a:spcPct val="40000"/>
                </a:spcBef>
              </a:pPr>
              <a:r>
                <a:rPr lang="en-US" altLang="x-none" sz="1800" b="1" i="1">
                  <a:latin typeface="Arial" charset="0"/>
                </a:rPr>
                <a:t>Instruction</a:t>
              </a:r>
            </a:p>
          </p:txBody>
        </p:sp>
        <p:sp>
          <p:nvSpPr>
            <p:cNvPr id="16" name="Line 10"/>
            <p:cNvSpPr>
              <a:spLocks noChangeShapeType="1"/>
            </p:cNvSpPr>
            <p:nvPr/>
          </p:nvSpPr>
          <p:spPr bwMode="auto">
            <a:xfrm>
              <a:off x="1221" y="1031"/>
              <a:ext cx="0" cy="18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Line 11"/>
            <p:cNvSpPr>
              <a:spLocks noChangeShapeType="1"/>
            </p:cNvSpPr>
            <p:nvPr/>
          </p:nvSpPr>
          <p:spPr bwMode="auto">
            <a:xfrm>
              <a:off x="1221" y="2230"/>
              <a:ext cx="0" cy="18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Line 12"/>
            <p:cNvSpPr>
              <a:spLocks noChangeShapeType="1"/>
            </p:cNvSpPr>
            <p:nvPr/>
          </p:nvSpPr>
          <p:spPr bwMode="auto">
            <a:xfrm>
              <a:off x="1221" y="1631"/>
              <a:ext cx="0" cy="18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Line 13"/>
            <p:cNvSpPr>
              <a:spLocks noChangeShapeType="1"/>
            </p:cNvSpPr>
            <p:nvPr/>
          </p:nvSpPr>
          <p:spPr bwMode="auto">
            <a:xfrm>
              <a:off x="1221" y="3244"/>
              <a:ext cx="0" cy="18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Line 14"/>
            <p:cNvSpPr>
              <a:spLocks noChangeShapeType="1"/>
            </p:cNvSpPr>
            <p:nvPr/>
          </p:nvSpPr>
          <p:spPr bwMode="auto">
            <a:xfrm>
              <a:off x="1221" y="2599"/>
              <a:ext cx="0" cy="23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Line 15"/>
            <p:cNvSpPr>
              <a:spLocks noChangeShapeType="1"/>
            </p:cNvSpPr>
            <p:nvPr/>
          </p:nvSpPr>
          <p:spPr bwMode="auto">
            <a:xfrm>
              <a:off x="1221" y="3844"/>
              <a:ext cx="0" cy="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Line 16"/>
            <p:cNvSpPr>
              <a:spLocks noChangeShapeType="1"/>
            </p:cNvSpPr>
            <p:nvPr/>
          </p:nvSpPr>
          <p:spPr bwMode="auto">
            <a:xfrm flipH="1">
              <a:off x="576" y="3936"/>
              <a:ext cx="64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Line 17"/>
            <p:cNvSpPr>
              <a:spLocks noChangeShapeType="1"/>
            </p:cNvSpPr>
            <p:nvPr/>
          </p:nvSpPr>
          <p:spPr bwMode="auto">
            <a:xfrm flipV="1">
              <a:off x="576" y="432"/>
              <a:ext cx="0" cy="350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Line 18"/>
            <p:cNvSpPr>
              <a:spLocks noChangeShapeType="1"/>
            </p:cNvSpPr>
            <p:nvPr/>
          </p:nvSpPr>
          <p:spPr bwMode="auto">
            <a:xfrm>
              <a:off x="576" y="432"/>
              <a:ext cx="64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Line 19"/>
            <p:cNvSpPr>
              <a:spLocks noChangeShapeType="1"/>
            </p:cNvSpPr>
            <p:nvPr/>
          </p:nvSpPr>
          <p:spPr bwMode="auto">
            <a:xfrm>
              <a:off x="1221" y="432"/>
              <a:ext cx="0" cy="18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44165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Basic MIPS Instruction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0825" y="1143000"/>
            <a:ext cx="8435975" cy="5578475"/>
          </a:xfrm>
          <a:prstGeom prst="rect">
            <a:avLst/>
          </a:prstGeom>
        </p:spPr>
        <p:txBody>
          <a:bodyPr wrap="square">
            <a:normAutofit fontScale="92500"/>
          </a:bodyPr>
          <a:lstStyle/>
          <a:p>
            <a:pPr eaLnBrk="1" hangingPunct="1">
              <a:buClr>
                <a:srgbClr val="CC0000"/>
              </a:buClr>
            </a:pPr>
            <a:r>
              <a:rPr lang="en-US" altLang="en-US" sz="2400" dirty="0">
                <a:solidFill>
                  <a:schemeClr val="tx1"/>
                </a:solidFill>
                <a:latin typeface="Arial" charset="0"/>
              </a:rPr>
              <a:t>C  </a:t>
            </a:r>
            <a:r>
              <a:rPr lang="en-US" altLang="en-US" sz="2800" dirty="0">
                <a:solidFill>
                  <a:schemeClr val="tx1"/>
                </a:solidFill>
                <a:latin typeface="Arial" charset="0"/>
              </a:rPr>
              <a:t>code:                                  a = b + c ;</a:t>
            </a:r>
          </a:p>
          <a:p>
            <a:pPr eaLnBrk="1" hangingPunct="1">
              <a:buClr>
                <a:srgbClr val="CC0000"/>
              </a:buClr>
            </a:pPr>
            <a:endParaRPr lang="en-US" altLang="en-US" sz="2800" dirty="0">
              <a:solidFill>
                <a:schemeClr val="tx1"/>
              </a:solidFill>
              <a:latin typeface="Arial" charset="0"/>
            </a:endParaRPr>
          </a:p>
          <a:p>
            <a:pPr eaLnBrk="1" hangingPunct="1">
              <a:buClr>
                <a:srgbClr val="CC0000"/>
              </a:buClr>
            </a:pPr>
            <a:endParaRPr lang="en-US" altLang="en-US" sz="2800" dirty="0">
              <a:solidFill>
                <a:schemeClr val="tx1"/>
              </a:solidFill>
              <a:latin typeface="Arial" charset="0"/>
            </a:endParaRPr>
          </a:p>
          <a:p>
            <a:pPr eaLnBrk="1" hangingPunct="1">
              <a:buClr>
                <a:srgbClr val="CC0000"/>
              </a:buClr>
            </a:pPr>
            <a:r>
              <a:rPr lang="en-US" altLang="en-US" sz="2800" dirty="0">
                <a:solidFill>
                  <a:schemeClr val="tx1"/>
                </a:solidFill>
                <a:latin typeface="Arial" charset="0"/>
              </a:rPr>
              <a:t>Assembly code: (human-friendly machine instructions)</a:t>
            </a:r>
          </a:p>
          <a:p>
            <a:pPr eaLnBrk="1" hangingPunct="1">
              <a:buClr>
                <a:srgbClr val="CC0000"/>
              </a:buClr>
            </a:pPr>
            <a:r>
              <a:rPr lang="en-US" altLang="en-US" sz="2800" dirty="0">
                <a:solidFill>
                  <a:schemeClr val="tx1"/>
                </a:solidFill>
                <a:latin typeface="Abadi MT Condensed Light" charset="0"/>
                <a:ea typeface="Abadi MT Condensed Light" charset="0"/>
                <a:cs typeface="Abadi MT Condensed Light" charset="0"/>
              </a:rPr>
              <a:t>                      add   a, b, c      #  a is the sum of b and c</a:t>
            </a:r>
          </a:p>
          <a:p>
            <a:pPr eaLnBrk="1" hangingPunct="1">
              <a:buClr>
                <a:srgbClr val="CC0000"/>
              </a:buClr>
            </a:pPr>
            <a:endParaRPr lang="en-US" altLang="en-US" sz="2800" dirty="0">
              <a:solidFill>
                <a:schemeClr val="tx1"/>
              </a:solidFill>
              <a:latin typeface="Arial" charset="0"/>
            </a:endParaRPr>
          </a:p>
          <a:p>
            <a:pPr eaLnBrk="1" hangingPunct="1">
              <a:buClr>
                <a:srgbClr val="CC0000"/>
              </a:buClr>
            </a:pPr>
            <a:endParaRPr lang="en-US" altLang="en-US" sz="2800" dirty="0">
              <a:solidFill>
                <a:schemeClr val="tx1"/>
              </a:solidFill>
              <a:latin typeface="Arial" charset="0"/>
            </a:endParaRPr>
          </a:p>
          <a:p>
            <a:pPr eaLnBrk="1" hangingPunct="1">
              <a:buClr>
                <a:srgbClr val="CC0000"/>
              </a:buClr>
            </a:pPr>
            <a:r>
              <a:rPr lang="en-US" altLang="en-US" sz="2800" dirty="0">
                <a:solidFill>
                  <a:schemeClr val="tx1"/>
                </a:solidFill>
                <a:latin typeface="Arial" charset="0"/>
              </a:rPr>
              <a:t>Machine code: (hardware-friendly machine instructions)</a:t>
            </a:r>
          </a:p>
          <a:p>
            <a:pPr eaLnBrk="1" hangingPunct="1">
              <a:buClr>
                <a:srgbClr val="CC0000"/>
              </a:buClr>
            </a:pPr>
            <a:r>
              <a:rPr lang="en-US" altLang="en-US" sz="2800" dirty="0">
                <a:solidFill>
                  <a:schemeClr val="tx1"/>
                </a:solidFill>
                <a:latin typeface="Abadi MT Condensed Light" charset="0"/>
                <a:ea typeface="Abadi MT Condensed Light" charset="0"/>
                <a:cs typeface="Abadi MT Condensed Light" charset="0"/>
              </a:rPr>
              <a:t>                     00000010001100100100000000100000</a:t>
            </a:r>
          </a:p>
          <a:p>
            <a:pPr eaLnBrk="1" hangingPunct="1">
              <a:buClr>
                <a:srgbClr val="CC0000"/>
              </a:buClr>
            </a:pPr>
            <a:endParaRPr lang="en-US" altLang="en-US" sz="2800" dirty="0">
              <a:latin typeface="Arial" charset="0"/>
            </a:endParaRPr>
          </a:p>
          <a:p>
            <a:pPr eaLnBrk="1" hangingPunct="1">
              <a:buClr>
                <a:srgbClr val="CC0000"/>
              </a:buClr>
            </a:pPr>
            <a:endParaRPr lang="en-US" altLang="en-US" sz="2800" dirty="0">
              <a:latin typeface="Arial" charset="0"/>
            </a:endParaRPr>
          </a:p>
          <a:p>
            <a:pPr eaLnBrk="1" hangingPunct="1">
              <a:buClr>
                <a:srgbClr val="CC0000"/>
              </a:buClr>
            </a:pPr>
            <a:r>
              <a:rPr lang="en-US" altLang="en-US" sz="2800" dirty="0">
                <a:latin typeface="Arial" charset="0"/>
              </a:rPr>
              <a:t>Translate the following C code into assembly code:</a:t>
            </a:r>
          </a:p>
          <a:p>
            <a:pPr eaLnBrk="1" hangingPunct="1">
              <a:buClr>
                <a:srgbClr val="CC0000"/>
              </a:buClr>
            </a:pPr>
            <a:r>
              <a:rPr lang="en-US" altLang="en-US" sz="2800" dirty="0">
                <a:latin typeface="Arial" charset="0"/>
              </a:rPr>
              <a:t>                          a = b + c + d + e;</a:t>
            </a:r>
          </a:p>
        </p:txBody>
      </p:sp>
    </p:spTree>
    <p:extLst>
      <p:ext uri="{BB962C8B-B14F-4D97-AF65-F5344CB8AC3E}">
        <p14:creationId xmlns:p14="http://schemas.microsoft.com/office/powerpoint/2010/main" val="1059833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ctr"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C code    a = b + c + d + e;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translates into the following assembly code: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                </a:t>
            </a:r>
            <a:r>
              <a:rPr lang="en-US" altLang="en-US" dirty="0">
                <a:latin typeface="Abadi MT Condensed Light" charset="0"/>
                <a:ea typeface="Abadi MT Condensed Light" charset="0"/>
                <a:cs typeface="Abadi MT Condensed Light" charset="0"/>
              </a:rPr>
              <a:t>add  a, b, c</a:t>
            </a:r>
            <a:r>
              <a:rPr lang="en-US" altLang="en-US" dirty="0">
                <a:latin typeface="Arial" charset="0"/>
              </a:rPr>
              <a:t>				</a:t>
            </a:r>
            <a:r>
              <a:rPr lang="en-US" altLang="en-US" dirty="0">
                <a:latin typeface="Abadi MT Condensed Light" charset="0"/>
                <a:ea typeface="Abadi MT Condensed Light" charset="0"/>
                <a:cs typeface="Abadi MT Condensed Light" charset="0"/>
              </a:rPr>
              <a:t>add  a, b, c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                </a:t>
            </a:r>
            <a:r>
              <a:rPr lang="en-US" altLang="en-US" dirty="0">
                <a:latin typeface="Abadi MT Condensed Light" charset="0"/>
                <a:ea typeface="Abadi MT Condensed Light" charset="0"/>
                <a:cs typeface="Abadi MT Condensed Light" charset="0"/>
              </a:rPr>
              <a:t>add  a, a, d		</a:t>
            </a:r>
            <a:r>
              <a:rPr lang="en-US" altLang="en-US" dirty="0">
                <a:latin typeface="Arial" charset="0"/>
              </a:rPr>
              <a:t>or		</a:t>
            </a:r>
            <a:r>
              <a:rPr lang="en-US" altLang="en-US" dirty="0">
                <a:latin typeface="Abadi MT Condensed Light" charset="0"/>
                <a:ea typeface="Abadi MT Condensed Light" charset="0"/>
                <a:cs typeface="Abadi MT Condensed Light" charset="0"/>
              </a:rPr>
              <a:t>add  f, d, e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dirty="0">
                <a:latin typeface="Arial" charset="0"/>
              </a:rPr>
              <a:t>                 </a:t>
            </a:r>
            <a:r>
              <a:rPr lang="en-US" altLang="en-US" dirty="0">
                <a:latin typeface="Abadi MT Condensed Light" charset="0"/>
                <a:ea typeface="Abadi MT Condensed Light" charset="0"/>
                <a:cs typeface="Abadi MT Condensed Light" charset="0"/>
              </a:rPr>
              <a:t>add  a, a, e</a:t>
            </a:r>
            <a:r>
              <a:rPr lang="en-US" altLang="en-US" dirty="0">
                <a:latin typeface="Arial" charset="0"/>
              </a:rPr>
              <a:t>				</a:t>
            </a:r>
            <a:r>
              <a:rPr lang="en-US" altLang="en-US" dirty="0">
                <a:latin typeface="Abadi MT Condensed Light" charset="0"/>
                <a:ea typeface="Abadi MT Condensed Light" charset="0"/>
                <a:cs typeface="Abadi MT Condensed Light" charset="0"/>
              </a:rPr>
              <a:t>add  a, a, f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dirty="0"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Instructions are simple: fixed number of operands (unlike C)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Arial" charset="0"/>
              </a:rPr>
              <a:t>why</a:t>
            </a:r>
            <a:r>
              <a:rPr lang="zh-CN" altLang="en-US" dirty="0">
                <a:solidFill>
                  <a:srgbClr val="FF0000"/>
                </a:solidFill>
                <a:latin typeface="Arial" charset="0"/>
              </a:rPr>
              <a:t>？</a:t>
            </a:r>
            <a:endParaRPr lang="en-US" altLang="en-US" dirty="0">
              <a:solidFill>
                <a:srgbClr val="FF0000"/>
              </a:solidFill>
              <a:latin typeface="Arial" charset="0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A single line of C code is converted into multiple lines of assembly code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</a:pPr>
            <a:r>
              <a:rPr lang="en-US" altLang="en-US" dirty="0">
                <a:latin typeface="Arial" charset="0"/>
              </a:rPr>
              <a:t>Some sequences are better than others… the second sequence needs one more (temporary) variable  f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091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200" dirty="0">
                <a:latin typeface="Arial" charset="0"/>
                <a:ea typeface="宋体" panose="02010600030101010101" pitchFamily="2" charset="-122"/>
                <a:cs typeface="+mn-cs"/>
              </a:rPr>
              <a:t>C code    f = (g + h) – (</a:t>
            </a:r>
            <a:r>
              <a:rPr lang="en-US" altLang="en-US" sz="2200" dirty="0" err="1">
                <a:latin typeface="Arial" charset="0"/>
                <a:ea typeface="宋体" panose="02010600030101010101" pitchFamily="2" charset="-122"/>
                <a:cs typeface="+mn-cs"/>
              </a:rPr>
              <a:t>i</a:t>
            </a:r>
            <a:r>
              <a:rPr lang="en-US" altLang="en-US" sz="2200" dirty="0">
                <a:latin typeface="Arial" charset="0"/>
                <a:ea typeface="宋体" panose="02010600030101010101" pitchFamily="2" charset="-122"/>
                <a:cs typeface="+mn-cs"/>
              </a:rPr>
              <a:t> + j);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sz="2200" dirty="0">
              <a:latin typeface="Arial" charset="0"/>
              <a:ea typeface="宋体" panose="02010600030101010101" pitchFamily="2" charset="-122"/>
              <a:cs typeface="+mn-cs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200" dirty="0">
                <a:latin typeface="Arial" charset="0"/>
                <a:ea typeface="宋体" panose="02010600030101010101" pitchFamily="2" charset="-122"/>
                <a:cs typeface="+mn-cs"/>
              </a:rPr>
              <a:t>Assembly code translation with only add and sub instructions</a:t>
            </a:r>
            <a:r>
              <a:rPr lang="en-US" altLang="en-US" sz="2200" dirty="0" smtClean="0">
                <a:latin typeface="Arial" charset="0"/>
                <a:ea typeface="宋体" panose="02010600030101010101" pitchFamily="2" charset="-122"/>
                <a:cs typeface="+mn-cs"/>
              </a:rPr>
              <a:t>:</a:t>
            </a:r>
            <a:endParaRPr lang="en-US" altLang="en-US" sz="2200" dirty="0">
              <a:latin typeface="Arial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219200" y="76200"/>
            <a:ext cx="7298690" cy="649605"/>
          </a:xfrm>
        </p:spPr>
        <p:txBody>
          <a:bodyPr/>
          <a:lstStyle/>
          <a:p>
            <a:r>
              <a:rPr lang="en-US" dirty="0"/>
              <a:t>Subtract Example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552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ctr"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200" dirty="0">
                <a:latin typeface="Arial" charset="0"/>
                <a:ea typeface="宋体" panose="02010600030101010101" pitchFamily="2" charset="-122"/>
                <a:cs typeface="+mn-cs"/>
              </a:rPr>
              <a:t>C code    f = (g + h) – (</a:t>
            </a:r>
            <a:r>
              <a:rPr lang="en-US" altLang="en-US" sz="2200" dirty="0" err="1">
                <a:latin typeface="Arial" charset="0"/>
                <a:ea typeface="宋体" panose="02010600030101010101" pitchFamily="2" charset="-122"/>
                <a:cs typeface="+mn-cs"/>
              </a:rPr>
              <a:t>i</a:t>
            </a:r>
            <a:r>
              <a:rPr lang="en-US" altLang="en-US" sz="2200" dirty="0">
                <a:latin typeface="Arial" charset="0"/>
                <a:ea typeface="宋体" panose="02010600030101010101" pitchFamily="2" charset="-122"/>
                <a:cs typeface="+mn-cs"/>
              </a:rPr>
              <a:t> + j);</a:t>
            </a: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endParaRPr lang="en-US" altLang="en-US" sz="2200" dirty="0">
              <a:latin typeface="Arial" charset="0"/>
              <a:ea typeface="宋体" panose="02010600030101010101" pitchFamily="2" charset="-122"/>
              <a:cs typeface="+mn-cs"/>
            </a:endParaRPr>
          </a:p>
          <a:p>
            <a:pPr eaLnBrk="1" hangingPunct="1">
              <a:spcBef>
                <a:spcPct val="0"/>
              </a:spcBef>
              <a:buClr>
                <a:srgbClr val="CC0000"/>
              </a:buClr>
              <a:buFontTx/>
              <a:buNone/>
            </a:pPr>
            <a:r>
              <a:rPr lang="en-US" altLang="en-US" sz="2200" dirty="0">
                <a:latin typeface="Arial" charset="0"/>
                <a:ea typeface="宋体" panose="02010600030101010101" pitchFamily="2" charset="-122"/>
                <a:cs typeface="+mn-cs"/>
              </a:rPr>
              <a:t>Assembly code translation with only add and sub instructions:</a:t>
            </a:r>
          </a:p>
          <a:p>
            <a:pPr marL="0" indent="0">
              <a:buNone/>
            </a:pPr>
            <a:r>
              <a:rPr lang="en-US" sz="2200" dirty="0">
                <a:latin typeface="Arial" charset="0"/>
                <a:ea typeface="宋体" panose="02010600030101010101" pitchFamily="2" charset="-122"/>
                <a:cs typeface="+mn-cs"/>
              </a:rPr>
              <a:t>		</a:t>
            </a:r>
            <a:r>
              <a:rPr lang="en-US" sz="2700" dirty="0">
                <a:latin typeface="Abadi MT Condensed Light" charset="0"/>
                <a:ea typeface="Abadi MT Condensed Light" charset="0"/>
                <a:cs typeface="Abadi MT Condensed Light" charset="0"/>
              </a:rPr>
              <a:t>add  t0, g, h		add   f, g, h  </a:t>
            </a:r>
          </a:p>
          <a:p>
            <a:pPr marL="0" indent="0">
              <a:buNone/>
            </a:pPr>
            <a:r>
              <a:rPr lang="en-US" sz="2700" dirty="0">
                <a:latin typeface="Abadi MT Condensed Light" charset="0"/>
                <a:ea typeface="Abadi MT Condensed Light" charset="0"/>
                <a:cs typeface="Abadi MT Condensed Light" charset="0"/>
              </a:rPr>
              <a:t>		add  t1,  </a:t>
            </a:r>
            <a:r>
              <a:rPr lang="en-US" sz="2700" dirty="0" err="1">
                <a:latin typeface="Abadi MT Condensed Light" charset="0"/>
                <a:ea typeface="Abadi MT Condensed Light" charset="0"/>
                <a:cs typeface="Abadi MT Condensed Light" charset="0"/>
              </a:rPr>
              <a:t>i</a:t>
            </a:r>
            <a:r>
              <a:rPr lang="en-US" sz="2700" dirty="0">
                <a:latin typeface="Abadi MT Condensed Light" charset="0"/>
                <a:ea typeface="Abadi MT Condensed Light" charset="0"/>
                <a:cs typeface="Abadi MT Condensed Light" charset="0"/>
              </a:rPr>
              <a:t>, j	</a:t>
            </a:r>
            <a:r>
              <a:rPr lang="en-US" sz="2700" dirty="0">
                <a:latin typeface="+mn-lt"/>
                <a:ea typeface="Abadi MT Condensed Light" charset="0"/>
                <a:cs typeface="Abadi MT Condensed Light" charset="0"/>
              </a:rPr>
              <a:t>or	</a:t>
            </a:r>
            <a:r>
              <a:rPr lang="en-US" sz="2700" dirty="0">
                <a:latin typeface="Abadi MT Condensed Light" charset="0"/>
                <a:ea typeface="Abadi MT Condensed Light" charset="0"/>
                <a:cs typeface="Abadi MT Condensed Light" charset="0"/>
              </a:rPr>
              <a:t>sub   f, f, </a:t>
            </a:r>
            <a:r>
              <a:rPr lang="en-US" sz="2700" dirty="0" err="1">
                <a:latin typeface="Abadi MT Condensed Light" charset="0"/>
                <a:ea typeface="Abadi MT Condensed Light" charset="0"/>
                <a:cs typeface="Abadi MT Condensed Light" charset="0"/>
              </a:rPr>
              <a:t>i</a:t>
            </a:r>
            <a:endParaRPr lang="en-US" sz="2700" dirty="0">
              <a:latin typeface="Abadi MT Condensed Light" charset="0"/>
              <a:ea typeface="Abadi MT Condensed Light" charset="0"/>
              <a:cs typeface="Abadi MT Condensed Light" charset="0"/>
            </a:endParaRPr>
          </a:p>
          <a:p>
            <a:pPr marL="0" indent="0">
              <a:buNone/>
            </a:pPr>
            <a:r>
              <a:rPr lang="en-US" sz="2700" dirty="0">
                <a:latin typeface="Abadi MT Condensed Light" charset="0"/>
                <a:ea typeface="Abadi MT Condensed Light" charset="0"/>
                <a:cs typeface="Abadi MT Condensed Light" charset="0"/>
              </a:rPr>
              <a:t>		sub  f,   t0, t1		sub   f, f, j</a:t>
            </a:r>
          </a:p>
          <a:p>
            <a:endParaRPr lang="en-US" sz="2200" dirty="0">
              <a:latin typeface="Arial" charset="0"/>
              <a:ea typeface="宋体" panose="02010600030101010101" pitchFamily="2" charset="-122"/>
              <a:cs typeface="+mn-cs"/>
            </a:endParaRPr>
          </a:p>
          <a:p>
            <a:r>
              <a:rPr lang="en-US" sz="2800" dirty="0"/>
              <a:t>Each version may produce a different result because</a:t>
            </a:r>
          </a:p>
          <a:p>
            <a:r>
              <a:rPr lang="en-US" sz="2800" dirty="0"/>
              <a:t>floating-point operations are not necessarily</a:t>
            </a:r>
          </a:p>
          <a:p>
            <a:r>
              <a:rPr lang="en-US" sz="2800" dirty="0"/>
              <a:t>associative and commutative… more on this later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COaA, LEC04 ISA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altLang="zh-CN"/>
              <a:t>Northwestern Polytechnical University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BFCD-2DD0-1B4A-A6AE-A25793FF7F06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Subtract Example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40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光谱.thmx</Template>
  <TotalTime>19249</TotalTime>
  <Pages>47</Pages>
  <Words>1685</Words>
  <Application>Microsoft Office PowerPoint</Application>
  <PresentationFormat>Letter Paper (8.5x11 in)</PresentationFormat>
  <Paragraphs>455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Abadi MT Condensed Light</vt:lpstr>
      <vt:lpstr>LetterGothicStd</vt:lpstr>
      <vt:lpstr>微软雅黑</vt:lpstr>
      <vt:lpstr>黑体</vt:lpstr>
      <vt:lpstr>宋体</vt:lpstr>
      <vt:lpstr>华文中宋</vt:lpstr>
      <vt:lpstr>楷体</vt:lpstr>
      <vt:lpstr>Arial</vt:lpstr>
      <vt:lpstr>Calibri</vt:lpstr>
      <vt:lpstr>Times New Roman</vt:lpstr>
      <vt:lpstr>Wingdings</vt:lpstr>
      <vt:lpstr>Office Theme</vt:lpstr>
      <vt:lpstr>Lecture4 ISA Basic</vt:lpstr>
      <vt:lpstr>Outline</vt:lpstr>
      <vt:lpstr>Function Design of Instruction Set</vt:lpstr>
      <vt:lpstr>Function Design of Instruction Set</vt:lpstr>
      <vt:lpstr>Execution Cycle of Instruction</vt:lpstr>
      <vt:lpstr>A Basic MIPS Instruction</vt:lpstr>
      <vt:lpstr>Example</vt:lpstr>
      <vt:lpstr>Subtract Example</vt:lpstr>
      <vt:lpstr>Subtract Example</vt:lpstr>
      <vt:lpstr>Instruction Format</vt:lpstr>
      <vt:lpstr>Operands</vt:lpstr>
      <vt:lpstr>Registers</vt:lpstr>
      <vt:lpstr>Memory Operands</vt:lpstr>
      <vt:lpstr>Memory Address</vt:lpstr>
      <vt:lpstr>Immediate Operands</vt:lpstr>
      <vt:lpstr>Example</vt:lpstr>
      <vt:lpstr>Memory Instruction Format</vt:lpstr>
      <vt:lpstr>Memory Instruction Format</vt:lpstr>
      <vt:lpstr>Example</vt:lpstr>
      <vt:lpstr>Example</vt:lpstr>
      <vt:lpstr>Basics of Instruction Design</vt:lpstr>
      <vt:lpstr>Basics of Instruction Design</vt:lpstr>
      <vt:lpstr>Recap – Numeric Representations</vt:lpstr>
      <vt:lpstr>Singed and Unsinged</vt:lpstr>
      <vt:lpstr>MIPS Instruction Format</vt:lpstr>
      <vt:lpstr>MIPS Instruction Format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431. Computer Architecture</dc:title>
  <dc:subject>Lecture 01</dc:subject>
  <dc:creator>Janie Irwin</dc:creator>
  <cp:lastModifiedBy>Windows User</cp:lastModifiedBy>
  <cp:revision>578</cp:revision>
  <cp:lastPrinted>1997-08-27T08:28:34Z</cp:lastPrinted>
  <dcterms:created xsi:type="dcterms:W3CDTF">1997-08-19T16:58:46Z</dcterms:created>
  <dcterms:modified xsi:type="dcterms:W3CDTF">2021-06-16T20:14:34Z</dcterms:modified>
</cp:coreProperties>
</file>

<file path=docProps/thumbnail.jpeg>
</file>